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sldIdLst>
    <p:sldId id="308" r:id="rId4"/>
    <p:sldId id="310" r:id="rId5"/>
    <p:sldId id="307" r:id="rId6"/>
    <p:sldId id="305" r:id="rId7"/>
    <p:sldId id="306" r:id="rId8"/>
    <p:sldId id="282" r:id="rId9"/>
    <p:sldId id="304" r:id="rId10"/>
    <p:sldId id="283" r:id="rId11"/>
    <p:sldId id="284" r:id="rId12"/>
    <p:sldId id="311" r:id="rId13"/>
    <p:sldId id="296" r:id="rId14"/>
    <p:sldId id="260" r:id="rId15"/>
    <p:sldId id="312" r:id="rId16"/>
    <p:sldId id="313" r:id="rId17"/>
    <p:sldId id="314" r:id="rId18"/>
    <p:sldId id="315" r:id="rId19"/>
    <p:sldId id="316" r:id="rId20"/>
    <p:sldId id="266" r:id="rId21"/>
    <p:sldId id="267" r:id="rId22"/>
    <p:sldId id="268" r:id="rId23"/>
    <p:sldId id="269" r:id="rId24"/>
    <p:sldId id="270" r:id="rId25"/>
    <p:sldId id="271" r:id="rId26"/>
    <p:sldId id="272" r:id="rId27"/>
    <p:sldId id="273" r:id="rId28"/>
    <p:sldId id="280" r:id="rId29"/>
    <p:sldId id="274" r:id="rId30"/>
    <p:sldId id="275" r:id="rId31"/>
    <p:sldId id="317" r:id="rId32"/>
    <p:sldId id="277" r:id="rId33"/>
    <p:sldId id="258" r:id="rId34"/>
    <p:sldId id="318" r:id="rId35"/>
    <p:sldId id="319" r:id="rId36"/>
    <p:sldId id="320" r:id="rId37"/>
    <p:sldId id="281" r:id="rId38"/>
    <p:sldId id="279" r:id="rId39"/>
    <p:sldId id="285" r:id="rId40"/>
    <p:sldId id="286" r:id="rId41"/>
    <p:sldId id="288" r:id="rId42"/>
    <p:sldId id="289" r:id="rId43"/>
    <p:sldId id="290" r:id="rId44"/>
    <p:sldId id="291" r:id="rId45"/>
    <p:sldId id="309"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60"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BC7AF-5E71-4B2A-9EB8-41FEA833A7EF}" type="datetimeFigureOut">
              <a:rPr lang="en-AU" smtClean="0"/>
              <a:t>13/12/2017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456CC-E54F-41C5-9155-1F8A8A7A9C58}" type="slidenum">
              <a:rPr lang="en-AU" smtClean="0"/>
              <a:t>‹#›</a:t>
            </a:fld>
            <a:endParaRPr lang="en-AU"/>
          </a:p>
        </p:txBody>
      </p:sp>
    </p:spTree>
    <p:extLst>
      <p:ext uri="{BB962C8B-B14F-4D97-AF65-F5344CB8AC3E}">
        <p14:creationId xmlns:p14="http://schemas.microsoft.com/office/powerpoint/2010/main" val="20364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1CD79-8CED-49C0-AA26-0B212794EAA7}" type="slidenum">
              <a:rPr lang="en-US">
                <a:solidFill>
                  <a:prstClr val="black"/>
                </a:solidFill>
              </a:rPr>
              <a:pPr/>
              <a:t>2</a:t>
            </a:fld>
            <a:endParaRPr lang="en-US">
              <a:solidFill>
                <a:prstClr val="black"/>
              </a:solidFill>
            </a:endParaRPr>
          </a:p>
        </p:txBody>
      </p:sp>
      <p:sp>
        <p:nvSpPr>
          <p:cNvPr id="101378" name="Rectangle 2"/>
          <p:cNvSpPr>
            <a:spLocks noGrp="1" noRot="1" noChangeAspect="1" noChangeArrowheads="1" noTextEdit="1"/>
          </p:cNvSpPr>
          <p:nvPr>
            <p:ph type="sldImg"/>
          </p:nvPr>
        </p:nvSpPr>
        <p:spPr>
          <a:xfrm>
            <a:off x="1143000" y="685800"/>
            <a:ext cx="4572000" cy="3429000"/>
          </a:xfrm>
          <a:ln/>
        </p:spPr>
      </p:sp>
      <p:sp>
        <p:nvSpPr>
          <p:cNvPr id="101379"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BF00E78-043E-4B3C-872C-8161B1ED298B}" type="datetimeFigureOut">
              <a:rPr lang="en-AU" smtClean="0"/>
              <a:t>13/12/2017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150184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F00E78-043E-4B3C-872C-8161B1ED298B}" type="datetimeFigureOut">
              <a:rPr lang="en-AU" smtClean="0"/>
              <a:t>13/12/2017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36058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F00E78-043E-4B3C-872C-8161B1ED298B}" type="datetimeFigureOut">
              <a:rPr lang="en-AU" smtClean="0"/>
              <a:t>13/12/2017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276046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77233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8138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6624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1160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8271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2105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0330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9742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F00E78-043E-4B3C-872C-8161B1ED298B}" type="datetimeFigureOut">
              <a:rPr lang="en-AU" smtClean="0"/>
              <a:t>13/12/2017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3692119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6777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1961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1031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C702FB-377A-4641-855C-504399BF0B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2051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0D885C-4748-4902-8F76-EFEFACD37B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4218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C49303-72AB-487E-A08F-716CA24933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558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05F0DA-A0F7-4BCE-8E16-4119D35A3E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1001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AA00FD-39E7-428A-93A3-E650AC0B41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2874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347995-A957-4DD1-8299-9E4CF40018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537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FD2294B-2289-41A5-8849-0F7316945F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81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00E78-043E-4B3C-872C-8161B1ED298B}" type="datetimeFigureOut">
              <a:rPr lang="en-AU" smtClean="0"/>
              <a:t>13/12/2017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1610393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654B65-D5DE-4B52-AD23-6A6F986B40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1556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5FBD81-FA81-4BA6-A25F-0C4EF4546F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4875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2EE596-19B2-48C2-AA6C-7780A07440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9927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5E1CD3-E07A-4968-BF7D-DAD8DC59A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6459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85800" y="4686300"/>
            <a:ext cx="1905000" cy="3429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4686300"/>
            <a:ext cx="1905000" cy="342900"/>
          </a:xfrm>
        </p:spPr>
        <p:txBody>
          <a:bodyPr/>
          <a:lstStyle>
            <a:lvl1pPr>
              <a:defRPr/>
            </a:lvl1pPr>
          </a:lstStyle>
          <a:p>
            <a:fld id="{C2C4970A-7ECA-4EE0-AF05-6E55BF1E4B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64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BF00E78-043E-4B3C-872C-8161B1ED298B}" type="datetimeFigureOut">
              <a:rPr lang="en-AU" smtClean="0"/>
              <a:t>13/12/2017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78916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BF00E78-043E-4B3C-872C-8161B1ED298B}" type="datetimeFigureOut">
              <a:rPr lang="en-AU" smtClean="0"/>
              <a:t>13/12/2017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118745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BF00E78-043E-4B3C-872C-8161B1ED298B}" type="datetimeFigureOut">
              <a:rPr lang="en-AU" smtClean="0"/>
              <a:t>13/12/2017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73254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0E78-043E-4B3C-872C-8161B1ED298B}" type="datetimeFigureOut">
              <a:rPr lang="en-AU" smtClean="0"/>
              <a:t>13/12/2017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307700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00E78-043E-4B3C-872C-8161B1ED298B}" type="datetimeFigureOut">
              <a:rPr lang="en-AU" smtClean="0"/>
              <a:t>13/12/2017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373269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00E78-043E-4B3C-872C-8161B1ED298B}" type="datetimeFigureOut">
              <a:rPr lang="en-AU" smtClean="0"/>
              <a:t>13/12/2017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5FC8F5-525F-4F90-9A66-EBDAAF9AC78A}" type="slidenum">
              <a:rPr lang="en-AU" smtClean="0"/>
              <a:t>‹#›</a:t>
            </a:fld>
            <a:endParaRPr lang="en-AU"/>
          </a:p>
        </p:txBody>
      </p:sp>
    </p:spTree>
    <p:extLst>
      <p:ext uri="{BB962C8B-B14F-4D97-AF65-F5344CB8AC3E}">
        <p14:creationId xmlns:p14="http://schemas.microsoft.com/office/powerpoint/2010/main" val="295230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BF00E78-043E-4B3C-872C-8161B1ED298B}" type="datetimeFigureOut">
              <a:rPr lang="en-AU" smtClean="0"/>
              <a:t>13/12/2017</a:t>
            </a:fld>
            <a:endParaRPr lang="en-AU"/>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E5FC8F5-525F-4F90-9A66-EBDAAF9AC78A}" type="slidenum">
              <a:rPr lang="en-AU" smtClean="0"/>
              <a:t>‹#›</a:t>
            </a:fld>
            <a:endParaRPr lang="en-AU"/>
          </a:p>
        </p:txBody>
      </p:sp>
    </p:spTree>
    <p:extLst>
      <p:ext uri="{BB962C8B-B14F-4D97-AF65-F5344CB8AC3E}">
        <p14:creationId xmlns:p14="http://schemas.microsoft.com/office/powerpoint/2010/main" val="83348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EA88718-34DE-4B40-8F87-CA9E4E7A9615}" type="datetimeFigureOut">
              <a:rPr lang="en-AU">
                <a:solidFill>
                  <a:prstClr val="black">
                    <a:tint val="75000"/>
                  </a:prstClr>
                </a:solidFill>
              </a:rPr>
              <a:pPr/>
              <a:t>13/12/2017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56D80B-E1FD-4876-B7DB-8F2AFF3F2176}"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92980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8BD0F2B-0E72-43BA-BE1E-125DB5C256E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900350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video" Target="file:///C:\Documents%20and%20Settings\Owner\Desktop\My%20Videos\VIDEOS\NWO.avi"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750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40" y="444507"/>
            <a:ext cx="2529300"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A Reform Movement</a:t>
            </a:r>
          </a:p>
        </p:txBody>
      </p:sp>
      <p:sp>
        <p:nvSpPr>
          <p:cNvPr id="5" name="TextBox 4"/>
          <p:cNvSpPr txBox="1"/>
          <p:nvPr/>
        </p:nvSpPr>
        <p:spPr>
          <a:xfrm>
            <a:off x="602540" y="831017"/>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Sealing</a:t>
            </a:r>
          </a:p>
        </p:txBody>
      </p:sp>
      <p:sp>
        <p:nvSpPr>
          <p:cNvPr id="6" name="TextBox 5"/>
          <p:cNvSpPr txBox="1"/>
          <p:nvPr/>
        </p:nvSpPr>
        <p:spPr>
          <a:xfrm>
            <a:off x="618666" y="1240433"/>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Latter Rain</a:t>
            </a:r>
          </a:p>
        </p:txBody>
      </p:sp>
      <p:sp>
        <p:nvSpPr>
          <p:cNvPr id="7" name="TextBox 6"/>
          <p:cNvSpPr txBox="1"/>
          <p:nvPr/>
        </p:nvSpPr>
        <p:spPr>
          <a:xfrm>
            <a:off x="597562" y="1623162"/>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Loud Cry</a:t>
            </a:r>
          </a:p>
        </p:txBody>
      </p:sp>
      <p:sp>
        <p:nvSpPr>
          <p:cNvPr id="8" name="TextBox 7"/>
          <p:cNvSpPr txBox="1"/>
          <p:nvPr/>
        </p:nvSpPr>
        <p:spPr>
          <a:xfrm>
            <a:off x="597562" y="2001203"/>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Shaking</a:t>
            </a:r>
          </a:p>
        </p:txBody>
      </p:sp>
      <p:sp>
        <p:nvSpPr>
          <p:cNvPr id="9" name="TextBox 8"/>
          <p:cNvSpPr txBox="1"/>
          <p:nvPr/>
        </p:nvSpPr>
        <p:spPr>
          <a:xfrm>
            <a:off x="594145" y="2379245"/>
            <a:ext cx="2592288"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Early Time of Trouble</a:t>
            </a:r>
          </a:p>
        </p:txBody>
      </p:sp>
      <p:cxnSp>
        <p:nvCxnSpPr>
          <p:cNvPr id="19" name="Straight Connector 18"/>
          <p:cNvCxnSpPr/>
          <p:nvPr/>
        </p:nvCxnSpPr>
        <p:spPr>
          <a:xfrm>
            <a:off x="0" y="2895786"/>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0" name="Rectangle 19"/>
          <p:cNvSpPr/>
          <p:nvPr/>
        </p:nvSpPr>
        <p:spPr>
          <a:xfrm>
            <a:off x="199674" y="2895788"/>
            <a:ext cx="223130" cy="37804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1" name="Rectangle 20"/>
          <p:cNvSpPr/>
          <p:nvPr/>
        </p:nvSpPr>
        <p:spPr>
          <a:xfrm>
            <a:off x="1890302" y="2895787"/>
            <a:ext cx="233439" cy="5400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2" name="TextBox 21"/>
          <p:cNvSpPr txBox="1"/>
          <p:nvPr/>
        </p:nvSpPr>
        <p:spPr>
          <a:xfrm>
            <a:off x="1424752" y="3435848"/>
            <a:ext cx="1570178" cy="328612"/>
          </a:xfrm>
          <a:prstGeom prst="rect">
            <a:avLst/>
          </a:prstGeom>
          <a:noFill/>
        </p:spPr>
        <p:txBody>
          <a:bodyPr wrap="square" lIns="81595" tIns="40797" rIns="81595" bIns="40797" rtlCol="0">
            <a:spAutoFit/>
          </a:bodyPr>
          <a:lstStyle/>
          <a:p>
            <a:pPr defTabSz="815959"/>
            <a:r>
              <a:rPr lang="en-AU" sz="1600" b="1" dirty="0">
                <a:solidFill>
                  <a:srgbClr val="C00000"/>
                </a:solidFill>
              </a:rPr>
              <a:t>Sunday Law</a:t>
            </a:r>
          </a:p>
        </p:txBody>
      </p:sp>
      <p:sp>
        <p:nvSpPr>
          <p:cNvPr id="23" name="Rectangle 22"/>
          <p:cNvSpPr/>
          <p:nvPr/>
        </p:nvSpPr>
        <p:spPr>
          <a:xfrm>
            <a:off x="1872804" y="3762643"/>
            <a:ext cx="260736" cy="37528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4" name="TextBox 23"/>
          <p:cNvSpPr txBox="1"/>
          <p:nvPr/>
        </p:nvSpPr>
        <p:spPr>
          <a:xfrm>
            <a:off x="1331640" y="4245941"/>
            <a:ext cx="1584176" cy="574833"/>
          </a:xfrm>
          <a:prstGeom prst="rect">
            <a:avLst/>
          </a:prstGeom>
          <a:noFill/>
        </p:spPr>
        <p:txBody>
          <a:bodyPr wrap="square" lIns="81595" tIns="40797" rIns="81595" bIns="40797" rtlCol="0">
            <a:spAutoFit/>
          </a:bodyPr>
          <a:lstStyle/>
          <a:p>
            <a:pPr algn="ctr" defTabSz="815959"/>
            <a:r>
              <a:rPr lang="en-AU" sz="1600" b="1" dirty="0">
                <a:solidFill>
                  <a:srgbClr val="C00000"/>
                </a:solidFill>
              </a:rPr>
              <a:t>Leave Large</a:t>
            </a:r>
          </a:p>
          <a:p>
            <a:pPr algn="ctr" defTabSz="815959"/>
            <a:r>
              <a:rPr lang="en-AU" sz="1600" b="1" dirty="0">
                <a:solidFill>
                  <a:srgbClr val="C00000"/>
                </a:solidFill>
              </a:rPr>
              <a:t>Cities</a:t>
            </a:r>
          </a:p>
        </p:txBody>
      </p:sp>
      <p:sp>
        <p:nvSpPr>
          <p:cNvPr id="25" name="TextBox 24"/>
          <p:cNvSpPr txBox="1"/>
          <p:nvPr/>
        </p:nvSpPr>
        <p:spPr>
          <a:xfrm>
            <a:off x="32830" y="3297347"/>
            <a:ext cx="720080" cy="328612"/>
          </a:xfrm>
          <a:prstGeom prst="rect">
            <a:avLst/>
          </a:prstGeom>
          <a:noFill/>
        </p:spPr>
        <p:txBody>
          <a:bodyPr wrap="square" lIns="81595" tIns="40797" rIns="81595" bIns="40797" rtlCol="0">
            <a:spAutoFit/>
          </a:bodyPr>
          <a:lstStyle/>
          <a:p>
            <a:pPr defTabSz="815959"/>
            <a:r>
              <a:rPr lang="en-AU" sz="1600" b="1" dirty="0">
                <a:solidFill>
                  <a:srgbClr val="7030A0"/>
                </a:solidFill>
              </a:rPr>
              <a:t>Now</a:t>
            </a:r>
          </a:p>
        </p:txBody>
      </p:sp>
      <p:sp>
        <p:nvSpPr>
          <p:cNvPr id="26" name="Rectangle 25"/>
          <p:cNvSpPr/>
          <p:nvPr/>
        </p:nvSpPr>
        <p:spPr>
          <a:xfrm>
            <a:off x="1875610" y="4881410"/>
            <a:ext cx="315933" cy="216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7" name="TextBox 26"/>
          <p:cNvSpPr txBox="1"/>
          <p:nvPr/>
        </p:nvSpPr>
        <p:spPr>
          <a:xfrm>
            <a:off x="3278794" y="96836"/>
            <a:ext cx="1296144" cy="574833"/>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prstClr val="black"/>
                </a:solidFill>
              </a:rPr>
              <a:t>End of</a:t>
            </a:r>
          </a:p>
          <a:p>
            <a:pPr algn="ctr" defTabSz="815959"/>
            <a:r>
              <a:rPr lang="en-AU" sz="1600" b="1" dirty="0">
                <a:solidFill>
                  <a:prstClr val="black"/>
                </a:solidFill>
              </a:rPr>
              <a:t>Probation</a:t>
            </a:r>
          </a:p>
        </p:txBody>
      </p:sp>
      <p:sp>
        <p:nvSpPr>
          <p:cNvPr id="28" name="Rectangle 27"/>
          <p:cNvSpPr/>
          <p:nvPr/>
        </p:nvSpPr>
        <p:spPr>
          <a:xfrm>
            <a:off x="3779912" y="661759"/>
            <a:ext cx="288032" cy="336727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9" name="TextBox 28"/>
          <p:cNvSpPr txBox="1"/>
          <p:nvPr/>
        </p:nvSpPr>
        <p:spPr>
          <a:xfrm>
            <a:off x="6660232" y="96836"/>
            <a:ext cx="1944216" cy="574833"/>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prstClr val="black"/>
                </a:solidFill>
              </a:rPr>
              <a:t>Christ’s Second</a:t>
            </a:r>
          </a:p>
          <a:p>
            <a:pPr algn="ctr" defTabSz="815959"/>
            <a:r>
              <a:rPr lang="en-AU" sz="1600" b="1" dirty="0">
                <a:solidFill>
                  <a:prstClr val="black"/>
                </a:solidFill>
              </a:rPr>
              <a:t>Coming</a:t>
            </a:r>
          </a:p>
        </p:txBody>
      </p:sp>
      <p:sp>
        <p:nvSpPr>
          <p:cNvPr id="30" name="Rectangle 29"/>
          <p:cNvSpPr/>
          <p:nvPr/>
        </p:nvSpPr>
        <p:spPr>
          <a:xfrm>
            <a:off x="7434378" y="657830"/>
            <a:ext cx="324036" cy="22379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31" name="TextBox 30"/>
          <p:cNvSpPr txBox="1"/>
          <p:nvPr/>
        </p:nvSpPr>
        <p:spPr>
          <a:xfrm>
            <a:off x="4644009" y="831017"/>
            <a:ext cx="2016224" cy="328612"/>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srgbClr val="C00000"/>
                </a:solidFill>
              </a:rPr>
              <a:t>Time of Trouble</a:t>
            </a:r>
          </a:p>
        </p:txBody>
      </p:sp>
      <p:cxnSp>
        <p:nvCxnSpPr>
          <p:cNvPr id="33" name="Straight Arrow Connector 32"/>
          <p:cNvCxnSpPr/>
          <p:nvPr/>
        </p:nvCxnSpPr>
        <p:spPr>
          <a:xfrm>
            <a:off x="4067955" y="1240432"/>
            <a:ext cx="3366433" cy="0"/>
          </a:xfrm>
          <a:prstGeom prst="straightConnector1">
            <a:avLst/>
          </a:prstGeom>
          <a:ln>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4664033" y="1461684"/>
            <a:ext cx="2016224" cy="328612"/>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srgbClr val="C00000"/>
                </a:solidFill>
              </a:rPr>
              <a:t>Seven Plagues</a:t>
            </a:r>
          </a:p>
        </p:txBody>
      </p:sp>
      <p:cxnSp>
        <p:nvCxnSpPr>
          <p:cNvPr id="35" name="Straight Arrow Connector 34"/>
          <p:cNvCxnSpPr/>
          <p:nvPr/>
        </p:nvCxnSpPr>
        <p:spPr>
          <a:xfrm>
            <a:off x="4067955" y="1896872"/>
            <a:ext cx="3366433" cy="0"/>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36" name="TextBox 35"/>
          <p:cNvSpPr txBox="1"/>
          <p:nvPr/>
        </p:nvSpPr>
        <p:spPr>
          <a:xfrm>
            <a:off x="4676444" y="2186739"/>
            <a:ext cx="2016224" cy="328612"/>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srgbClr val="C00000"/>
                </a:solidFill>
              </a:rPr>
              <a:t>Jacob’s Trouble</a:t>
            </a:r>
          </a:p>
        </p:txBody>
      </p:sp>
      <p:sp>
        <p:nvSpPr>
          <p:cNvPr id="37" name="Rectangle 36"/>
          <p:cNvSpPr/>
          <p:nvPr/>
        </p:nvSpPr>
        <p:spPr>
          <a:xfrm>
            <a:off x="4427984" y="2517744"/>
            <a:ext cx="216024"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38" name="Rectangle 37"/>
          <p:cNvSpPr/>
          <p:nvPr/>
        </p:nvSpPr>
        <p:spPr>
          <a:xfrm>
            <a:off x="6876256" y="2463739"/>
            <a:ext cx="288032"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cxnSp>
        <p:nvCxnSpPr>
          <p:cNvPr id="40" name="Straight Arrow Connector 39"/>
          <p:cNvCxnSpPr/>
          <p:nvPr/>
        </p:nvCxnSpPr>
        <p:spPr>
          <a:xfrm>
            <a:off x="4644008" y="2733768"/>
            <a:ext cx="2232248" cy="0"/>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41" name="TextBox 40"/>
          <p:cNvSpPr txBox="1"/>
          <p:nvPr/>
        </p:nvSpPr>
        <p:spPr>
          <a:xfrm>
            <a:off x="4134600" y="3407624"/>
            <a:ext cx="1083688" cy="574833"/>
          </a:xfrm>
          <a:prstGeom prst="rect">
            <a:avLst/>
          </a:prstGeom>
          <a:noFill/>
        </p:spPr>
        <p:txBody>
          <a:bodyPr wrap="square" lIns="81595" tIns="40797" rIns="81595" bIns="40797" rtlCol="0">
            <a:spAutoFit/>
          </a:bodyPr>
          <a:lstStyle/>
          <a:p>
            <a:pPr defTabSz="815959"/>
            <a:r>
              <a:rPr lang="en-AU" sz="1600" b="1" dirty="0">
                <a:solidFill>
                  <a:srgbClr val="C00000"/>
                </a:solidFill>
              </a:rPr>
              <a:t>Death Decree</a:t>
            </a:r>
          </a:p>
        </p:txBody>
      </p:sp>
      <p:sp>
        <p:nvSpPr>
          <p:cNvPr id="42" name="Rectangle 41"/>
          <p:cNvSpPr/>
          <p:nvPr/>
        </p:nvSpPr>
        <p:spPr>
          <a:xfrm>
            <a:off x="4427984" y="3963099"/>
            <a:ext cx="236020" cy="3496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43" name="TextBox 42"/>
          <p:cNvSpPr txBox="1"/>
          <p:nvPr/>
        </p:nvSpPr>
        <p:spPr>
          <a:xfrm>
            <a:off x="3819271" y="4344479"/>
            <a:ext cx="1617543" cy="574833"/>
          </a:xfrm>
          <a:prstGeom prst="rect">
            <a:avLst/>
          </a:prstGeom>
          <a:noFill/>
        </p:spPr>
        <p:txBody>
          <a:bodyPr wrap="square" lIns="81595" tIns="40797" rIns="81595" bIns="40797" rtlCol="0">
            <a:spAutoFit/>
          </a:bodyPr>
          <a:lstStyle/>
          <a:p>
            <a:pPr algn="ctr" defTabSz="815959"/>
            <a:r>
              <a:rPr lang="en-AU" sz="1600" b="1" dirty="0">
                <a:solidFill>
                  <a:srgbClr val="C00000"/>
                </a:solidFill>
              </a:rPr>
              <a:t>Leave Small</a:t>
            </a:r>
          </a:p>
          <a:p>
            <a:pPr algn="ctr" defTabSz="815959"/>
            <a:r>
              <a:rPr lang="en-AU" sz="1600" b="1" dirty="0">
                <a:solidFill>
                  <a:srgbClr val="C00000"/>
                </a:solidFill>
              </a:rPr>
              <a:t>Cities </a:t>
            </a:r>
          </a:p>
        </p:txBody>
      </p:sp>
      <p:sp>
        <p:nvSpPr>
          <p:cNvPr id="44" name="TextBox 43"/>
          <p:cNvSpPr txBox="1"/>
          <p:nvPr/>
        </p:nvSpPr>
        <p:spPr>
          <a:xfrm>
            <a:off x="6376092" y="3381840"/>
            <a:ext cx="1382331" cy="328612"/>
          </a:xfrm>
          <a:prstGeom prst="rect">
            <a:avLst/>
          </a:prstGeom>
          <a:noFill/>
        </p:spPr>
        <p:txBody>
          <a:bodyPr wrap="square" lIns="81595" tIns="40797" rIns="81595" bIns="40797" rtlCol="0">
            <a:spAutoFit/>
          </a:bodyPr>
          <a:lstStyle/>
          <a:p>
            <a:pPr defTabSz="815959"/>
            <a:r>
              <a:rPr lang="en-AU" sz="1600" b="1" dirty="0">
                <a:solidFill>
                  <a:srgbClr val="C00000"/>
                </a:solidFill>
              </a:rPr>
              <a:t>Liberation</a:t>
            </a:r>
          </a:p>
        </p:txBody>
      </p:sp>
      <p:sp>
        <p:nvSpPr>
          <p:cNvPr id="45" name="Rectangle 44"/>
          <p:cNvSpPr/>
          <p:nvPr/>
        </p:nvSpPr>
        <p:spPr>
          <a:xfrm>
            <a:off x="6876256" y="3715606"/>
            <a:ext cx="288032" cy="14123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46" name="TextBox 45"/>
          <p:cNvSpPr txBox="1"/>
          <p:nvPr/>
        </p:nvSpPr>
        <p:spPr>
          <a:xfrm>
            <a:off x="3583913" y="4850922"/>
            <a:ext cx="2088232" cy="328612"/>
          </a:xfrm>
          <a:prstGeom prst="rect">
            <a:avLst/>
          </a:prstGeom>
          <a:noFill/>
        </p:spPr>
        <p:txBody>
          <a:bodyPr wrap="square" lIns="81595" tIns="40797" rIns="81595" bIns="40797" rtlCol="0">
            <a:spAutoFit/>
          </a:bodyPr>
          <a:lstStyle/>
          <a:p>
            <a:pPr defTabSz="815959"/>
            <a:r>
              <a:rPr lang="en-AU" sz="1600" b="1" dirty="0">
                <a:solidFill>
                  <a:srgbClr val="C00000"/>
                </a:solidFill>
              </a:rPr>
              <a:t>Persecution</a:t>
            </a:r>
          </a:p>
        </p:txBody>
      </p:sp>
      <p:cxnSp>
        <p:nvCxnSpPr>
          <p:cNvPr id="48" name="Straight Arrow Connector 47"/>
          <p:cNvCxnSpPr>
            <a:stCxn id="26" idx="3"/>
            <a:endCxn id="46" idx="1"/>
          </p:cNvCxnSpPr>
          <p:nvPr/>
        </p:nvCxnSpPr>
        <p:spPr>
          <a:xfrm>
            <a:off x="2191543" y="4989422"/>
            <a:ext cx="1392370" cy="25806"/>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p:nvPr/>
        </p:nvCxnSpPr>
        <p:spPr>
          <a:xfrm>
            <a:off x="4983667" y="5015244"/>
            <a:ext cx="1872208" cy="0"/>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52" name="TextBox 51"/>
          <p:cNvSpPr txBox="1"/>
          <p:nvPr/>
        </p:nvSpPr>
        <p:spPr>
          <a:xfrm>
            <a:off x="8409479" y="1240439"/>
            <a:ext cx="411005" cy="1415811"/>
          </a:xfrm>
          <a:prstGeom prst="rect">
            <a:avLst/>
          </a:prstGeom>
          <a:solidFill>
            <a:srgbClr val="00B050"/>
          </a:solidFill>
          <a:ln>
            <a:solidFill>
              <a:srgbClr val="0070C0"/>
            </a:solidFill>
          </a:ln>
        </p:spPr>
        <p:txBody>
          <a:bodyPr vert="vert" wrap="square" lIns="81595" tIns="40797" rIns="81595" bIns="40797" rtlCol="0">
            <a:spAutoFit/>
          </a:bodyPr>
          <a:lstStyle/>
          <a:p>
            <a:pPr algn="ctr" defTabSz="815959"/>
            <a:r>
              <a:rPr lang="en-AU" sz="1600" dirty="0" smtClean="0">
                <a:solidFill>
                  <a:prstClr val="white"/>
                </a:solidFill>
              </a:rPr>
              <a:t>Millennium</a:t>
            </a:r>
          </a:p>
        </p:txBody>
      </p:sp>
    </p:spTree>
    <p:extLst>
      <p:ext uri="{BB962C8B-B14F-4D97-AF65-F5344CB8AC3E}">
        <p14:creationId xmlns:p14="http://schemas.microsoft.com/office/powerpoint/2010/main" val="281505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575556" y="1164127"/>
            <a:ext cx="7992888" cy="1754326"/>
          </a:xfrm>
          <a:prstGeom prst="rect">
            <a:avLst/>
          </a:prstGeom>
        </p:spPr>
        <p:txBody>
          <a:bodyPr wrap="square">
            <a:spAutoFit/>
          </a:bodyPr>
          <a:lstStyle/>
          <a:p>
            <a:pPr>
              <a:lnSpc>
                <a:spcPct val="150000"/>
              </a:lnSpc>
            </a:pPr>
            <a:r>
              <a:rPr lang="en-AU" dirty="0" smtClean="0"/>
              <a:t>	</a:t>
            </a:r>
            <a:r>
              <a:rPr lang="en-AU" sz="2000" dirty="0"/>
              <a:t>The following statements indicate that the investigative judgment will pass to the cases of the living </a:t>
            </a:r>
            <a:r>
              <a:rPr lang="en-AU" sz="2000" b="1" u="sng" dirty="0"/>
              <a:t>when men begin making their decisions in regard to the already enacted National Sunday Law:</a:t>
            </a: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89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283718"/>
            <a:ext cx="8425020" cy="193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r>
              <a:rPr lang="en-AU" dirty="0" smtClean="0"/>
              <a:t>“</a:t>
            </a:r>
            <a:r>
              <a:rPr lang="en-AU" sz="2000" dirty="0" smtClean="0">
                <a:latin typeface="+mn-lt"/>
              </a:rPr>
              <a:t>The time devoted to that which does not tend to assimilate the soul to the likeness of Christ is so much time lost for eternity. This we cannot afford, for every moment is freighted with eternal interests. </a:t>
            </a:r>
            <a:r>
              <a:rPr lang="en-AU" sz="2000" dirty="0" smtClean="0">
                <a:solidFill>
                  <a:srgbClr val="C00000"/>
                </a:solidFill>
                <a:latin typeface="+mn-lt"/>
              </a:rPr>
              <a:t>Now, when the great work of judging the living is about to begin</a:t>
            </a:r>
            <a:r>
              <a:rPr lang="en-AU" sz="2000" dirty="0" smtClean="0">
                <a:latin typeface="+mn-lt"/>
              </a:rPr>
              <a:t>, shall we allow unsanctified ambition to take possession of the heart and lead us to neglect the education required to meet the needs in this day of peril?</a:t>
            </a:r>
            <a:endParaRPr lang="en-AU" sz="2000" dirty="0">
              <a:latin typeface="+mn-lt"/>
            </a:endParaRPr>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057" y="599287"/>
            <a:ext cx="7345343" cy="830997"/>
          </a:xfrm>
          <a:prstGeom prst="rect">
            <a:avLst/>
          </a:prstGeom>
        </p:spPr>
        <p:txBody>
          <a:bodyPr wrap="square">
            <a:spAutoFit/>
          </a:bodyPr>
          <a:lstStyle/>
          <a:p>
            <a:pPr algn="ctr"/>
            <a:r>
              <a:rPr lang="en-AU" sz="2400" b="1" dirty="0" smtClean="0">
                <a:solidFill>
                  <a:srgbClr val="7030A0"/>
                </a:solidFill>
                <a:effectLst>
                  <a:outerShdw blurRad="38100" dist="38100" dir="2700000" algn="tl">
                    <a:srgbClr val="000000">
                      <a:alpha val="43137"/>
                    </a:srgbClr>
                  </a:outerShdw>
                </a:effectLst>
              </a:rPr>
              <a:t>SUNDAY LAW DECREE BRINGS JUDGEMENT TO THE LIVING</a:t>
            </a:r>
            <a:endParaRPr lang="en-AU" sz="2400" b="1" dirty="0">
              <a:solidFill>
                <a:srgbClr val="7030A0"/>
              </a:solidFill>
              <a:effectLst>
                <a:outerShdw blurRad="38100" dist="38100" dir="2700000" algn="tl">
                  <a:srgbClr val="000000">
                    <a:alpha val="43137"/>
                  </a:srgbClr>
                </a:outerShdw>
              </a:effectLst>
            </a:endParaRPr>
          </a:p>
        </p:txBody>
      </p:sp>
      <p:sp>
        <p:nvSpPr>
          <p:cNvPr id="4" name="Rectangle 3"/>
          <p:cNvSpPr/>
          <p:nvPr/>
        </p:nvSpPr>
        <p:spPr>
          <a:xfrm>
            <a:off x="853276" y="1360100"/>
            <a:ext cx="7663430" cy="830997"/>
          </a:xfrm>
          <a:prstGeom prst="rect">
            <a:avLst/>
          </a:prstGeom>
        </p:spPr>
        <p:txBody>
          <a:bodyPr wrap="square">
            <a:spAutoFit/>
          </a:bodyPr>
          <a:lstStyle/>
          <a:p>
            <a:pPr algn="ctr"/>
            <a:r>
              <a:rPr lang="en-AU" sz="2400" b="1" cap="small" dirty="0" smtClean="0">
                <a:solidFill>
                  <a:schemeClr val="accent6">
                    <a:lumMod val="75000"/>
                  </a:schemeClr>
                </a:solidFill>
                <a:effectLst>
                  <a:outerShdw blurRad="38100" dist="38100" dir="2700000" algn="tl">
                    <a:srgbClr val="000000">
                      <a:alpha val="43137"/>
                    </a:srgbClr>
                  </a:outerShdw>
                </a:effectLst>
              </a:rPr>
              <a:t>The judgment passes to the living at the time when the mark and seal is given</a:t>
            </a:r>
            <a:r>
              <a:rPr lang="en-AU" b="1" cap="small" dirty="0" smtClean="0">
                <a:solidFill>
                  <a:schemeClr val="accent6">
                    <a:lumMod val="75000"/>
                  </a:schemeClr>
                </a:solidFill>
                <a:effectLst>
                  <a:outerShdw blurRad="38100" dist="38100" dir="2700000" algn="tl">
                    <a:srgbClr val="000000">
                      <a:alpha val="43137"/>
                    </a:srgbClr>
                  </a:outerShdw>
                </a:effectLst>
              </a:rPr>
              <a:t>.</a:t>
            </a:r>
            <a:endParaRPr lang="en-AU" b="1" cap="small"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837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63714" y="1556088"/>
            <a:ext cx="7272782" cy="2400657"/>
          </a:xfrm>
          <a:prstGeom prst="rect">
            <a:avLst/>
          </a:prstGeom>
        </p:spPr>
        <p:txBody>
          <a:bodyPr wrap="square">
            <a:spAutoFit/>
          </a:bodyPr>
          <a:lstStyle/>
          <a:p>
            <a:pPr>
              <a:lnSpc>
                <a:spcPct val="150000"/>
              </a:lnSpc>
            </a:pPr>
            <a:r>
              <a:rPr lang="en-AU" sz="2000" dirty="0"/>
              <a:t>“In </a:t>
            </a:r>
            <a:r>
              <a:rPr lang="en-AU" sz="2000" b="1" cap="small" dirty="0">
                <a:solidFill>
                  <a:srgbClr val="C00000"/>
                </a:solidFill>
              </a:rPr>
              <a:t>every case </a:t>
            </a:r>
            <a:r>
              <a:rPr lang="en-AU" sz="2000" b="1" u="sng" dirty="0">
                <a:solidFill>
                  <a:srgbClr val="7030A0"/>
                </a:solidFill>
              </a:rPr>
              <a:t>the great decision </a:t>
            </a:r>
            <a:r>
              <a:rPr lang="en-AU" sz="2000" dirty="0"/>
              <a:t>is to be made </a:t>
            </a:r>
            <a:r>
              <a:rPr lang="en-AU" sz="2000" b="1" u="sng" dirty="0">
                <a:solidFill>
                  <a:srgbClr val="7030A0"/>
                </a:solidFill>
              </a:rPr>
              <a:t>whether we shall receive the mark of the beast or his image, or the seal of the living God.</a:t>
            </a:r>
            <a:r>
              <a:rPr lang="en-AU" sz="2000" b="1" u="sng" dirty="0">
                <a:solidFill>
                  <a:schemeClr val="accent2">
                    <a:lumMod val="75000"/>
                  </a:schemeClr>
                </a:solidFill>
              </a:rPr>
              <a:t> </a:t>
            </a:r>
            <a:r>
              <a:rPr lang="en-AU" sz="2000" dirty="0"/>
              <a:t>And now, when we are on the borders of the eternal world, what can be of so much value to us as to be found loyal and true to the God of heaven?”</a:t>
            </a:r>
          </a:p>
        </p:txBody>
      </p:sp>
      <p:sp>
        <p:nvSpPr>
          <p:cNvPr id="3" name="TextBox 2"/>
          <p:cNvSpPr txBox="1"/>
          <p:nvPr/>
        </p:nvSpPr>
        <p:spPr>
          <a:xfrm>
            <a:off x="2483768" y="226844"/>
            <a:ext cx="5040560" cy="369332"/>
          </a:xfrm>
          <a:prstGeom prst="rect">
            <a:avLst/>
          </a:prstGeom>
          <a:noFill/>
        </p:spPr>
        <p:txBody>
          <a:bodyPr wrap="square" rtlCol="0">
            <a:spAutoFit/>
          </a:bodyPr>
          <a:lstStyle/>
          <a:p>
            <a:pPr algn="ctr"/>
            <a:r>
              <a:rPr lang="en-AU" b="1" dirty="0" smtClean="0">
                <a:solidFill>
                  <a:srgbClr val="0070C0"/>
                </a:solidFill>
              </a:rPr>
              <a:t>6 Testimonies p 130</a:t>
            </a:r>
            <a:endParaRPr lang="en-AU" b="1" dirty="0">
              <a:solidFill>
                <a:srgbClr val="0070C0"/>
              </a:solidFill>
            </a:endParaRPr>
          </a:p>
        </p:txBody>
      </p:sp>
    </p:spTree>
    <p:extLst>
      <p:ext uri="{BB962C8B-B14F-4D97-AF65-F5344CB8AC3E}">
        <p14:creationId xmlns:p14="http://schemas.microsoft.com/office/powerpoint/2010/main" val="117168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369332"/>
          </a:xfrm>
          <a:prstGeom prst="rect">
            <a:avLst/>
          </a:prstGeom>
          <a:noFill/>
        </p:spPr>
        <p:txBody>
          <a:bodyPr wrap="square" rtlCol="0">
            <a:spAutoFit/>
          </a:bodyPr>
          <a:lstStyle/>
          <a:p>
            <a:pPr algn="ctr"/>
            <a:r>
              <a:rPr lang="en-AU" b="1" dirty="0" smtClean="0">
                <a:solidFill>
                  <a:srgbClr val="0070C0"/>
                </a:solidFill>
              </a:rPr>
              <a:t>5 Testimonies page 526</a:t>
            </a:r>
            <a:endParaRPr lang="en-AU" b="1" dirty="0">
              <a:solidFill>
                <a:srgbClr val="0070C0"/>
              </a:solidFill>
            </a:endParaRPr>
          </a:p>
        </p:txBody>
      </p:sp>
      <p:sp>
        <p:nvSpPr>
          <p:cNvPr id="4" name="Rectangle 3"/>
          <p:cNvSpPr/>
          <p:nvPr/>
        </p:nvSpPr>
        <p:spPr>
          <a:xfrm>
            <a:off x="2051720" y="1275606"/>
            <a:ext cx="6840760" cy="3323987"/>
          </a:xfrm>
          <a:prstGeom prst="rect">
            <a:avLst/>
          </a:prstGeom>
        </p:spPr>
        <p:txBody>
          <a:bodyPr wrap="square">
            <a:spAutoFit/>
          </a:bodyPr>
          <a:lstStyle/>
          <a:p>
            <a:pPr>
              <a:lnSpc>
                <a:spcPct val="150000"/>
              </a:lnSpc>
            </a:pPr>
            <a:r>
              <a:rPr lang="en-AU" sz="2000" dirty="0"/>
              <a:t>“The principles necessary for our youth to cultivate must be kept </a:t>
            </a:r>
            <a:r>
              <a:rPr lang="en-AU" sz="2000" dirty="0" smtClean="0"/>
              <a:t>before </a:t>
            </a:r>
            <a:r>
              <a:rPr lang="en-AU" sz="2000" dirty="0"/>
              <a:t>them in their daily education, that when the decree shall go forth requiring all to worship the beast and his image, they may make the </a:t>
            </a:r>
            <a:r>
              <a:rPr lang="en-AU" sz="2000" dirty="0">
                <a:solidFill>
                  <a:srgbClr val="FF0000"/>
                </a:solidFill>
              </a:rPr>
              <a:t>right decisions</a:t>
            </a:r>
            <a:r>
              <a:rPr lang="en-AU" sz="2000" dirty="0"/>
              <a:t>, and </a:t>
            </a:r>
            <a:r>
              <a:rPr lang="en-AU" sz="2000" dirty="0">
                <a:solidFill>
                  <a:srgbClr val="FF0000"/>
                </a:solidFill>
              </a:rPr>
              <a:t>have strength to declare, without wavering, </a:t>
            </a:r>
            <a:r>
              <a:rPr lang="en-AU" sz="2000" dirty="0"/>
              <a:t>their confidence in the commandments of God and the faith of Jesus, even at the very time when the law of God is made void by the religious world.</a:t>
            </a:r>
          </a:p>
        </p:txBody>
      </p:sp>
    </p:spTree>
    <p:extLst>
      <p:ext uri="{BB962C8B-B14F-4D97-AF65-F5344CB8AC3E}">
        <p14:creationId xmlns:p14="http://schemas.microsoft.com/office/powerpoint/2010/main" val="609849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369332"/>
          </a:xfrm>
          <a:prstGeom prst="rect">
            <a:avLst/>
          </a:prstGeom>
          <a:noFill/>
        </p:spPr>
        <p:txBody>
          <a:bodyPr wrap="square" rtlCol="0">
            <a:spAutoFit/>
          </a:bodyPr>
          <a:lstStyle/>
          <a:p>
            <a:pPr algn="ctr"/>
            <a:r>
              <a:rPr lang="en-AU" b="1" dirty="0" smtClean="0">
                <a:solidFill>
                  <a:srgbClr val="0070C0"/>
                </a:solidFill>
              </a:rPr>
              <a:t>5 Testimonies page 526</a:t>
            </a:r>
            <a:endParaRPr lang="en-AU" b="1" dirty="0">
              <a:solidFill>
                <a:srgbClr val="0070C0"/>
              </a:solidFill>
            </a:endParaRP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2" name="Rectangle 1"/>
          <p:cNvSpPr/>
          <p:nvPr/>
        </p:nvSpPr>
        <p:spPr>
          <a:xfrm>
            <a:off x="2096852" y="1131590"/>
            <a:ext cx="6750496" cy="3785652"/>
          </a:xfrm>
          <a:prstGeom prst="rect">
            <a:avLst/>
          </a:prstGeom>
        </p:spPr>
        <p:txBody>
          <a:bodyPr wrap="square">
            <a:spAutoFit/>
          </a:bodyPr>
          <a:lstStyle/>
          <a:p>
            <a:r>
              <a:rPr lang="en-AU" dirty="0"/>
              <a:t>“</a:t>
            </a:r>
            <a:r>
              <a:rPr lang="en-AU" sz="2000" dirty="0"/>
              <a:t>It is no time to be ashamed of our faith. We are a spectacle to the world, to angels, and to men. The whole universe is looking with inexpressible interest to see the closing work of the great controversy between Christ and Satan. At such a time as this, </a:t>
            </a:r>
            <a:r>
              <a:rPr lang="en-AU" sz="2000" b="1" cap="small" dirty="0">
                <a:solidFill>
                  <a:srgbClr val="FF0000"/>
                </a:solidFill>
              </a:rPr>
              <a:t>just as the great work of judging the living is to begin</a:t>
            </a:r>
            <a:r>
              <a:rPr lang="en-AU" sz="2000" dirty="0"/>
              <a:t>, shall we allow unsanctified ambition to take possession of the heart? What can be of any worth to us now except to be found loyal and true to the God of heaven? What is there of any real value in this world when we are on the very borders of the eternal world? What education can we give to the students in our schools that is so necessary as a knowledge of </a:t>
            </a:r>
            <a:r>
              <a:rPr lang="en-AU" sz="2000" b="1" dirty="0">
                <a:solidFill>
                  <a:srgbClr val="FF0000"/>
                </a:solidFill>
              </a:rPr>
              <a:t>‘What said the Scripture’?” </a:t>
            </a:r>
          </a:p>
        </p:txBody>
      </p:sp>
    </p:spTree>
    <p:extLst>
      <p:ext uri="{BB962C8B-B14F-4D97-AF65-F5344CB8AC3E}">
        <p14:creationId xmlns:p14="http://schemas.microsoft.com/office/powerpoint/2010/main" val="330971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369332"/>
          </a:xfrm>
          <a:prstGeom prst="rect">
            <a:avLst/>
          </a:prstGeom>
          <a:noFill/>
        </p:spPr>
        <p:txBody>
          <a:bodyPr wrap="square" rtlCol="0">
            <a:spAutoFit/>
          </a:bodyPr>
          <a:lstStyle/>
          <a:p>
            <a:pPr algn="ctr"/>
            <a:r>
              <a:rPr lang="en-AU" b="1" dirty="0" smtClean="0">
                <a:solidFill>
                  <a:srgbClr val="0070C0"/>
                </a:solidFill>
              </a:rPr>
              <a:t>Testimonies to Ministers 234-235</a:t>
            </a:r>
            <a:endParaRPr lang="en-AU" b="1" dirty="0">
              <a:solidFill>
                <a:srgbClr val="0070C0"/>
              </a:solidFill>
            </a:endParaRP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5" name="Rectangle 4"/>
          <p:cNvSpPr/>
          <p:nvPr/>
        </p:nvSpPr>
        <p:spPr>
          <a:xfrm>
            <a:off x="1848189" y="2427734"/>
            <a:ext cx="7128792" cy="1938992"/>
          </a:xfrm>
          <a:prstGeom prst="rect">
            <a:avLst/>
          </a:prstGeom>
        </p:spPr>
        <p:txBody>
          <a:bodyPr wrap="square">
            <a:spAutoFit/>
          </a:bodyPr>
          <a:lstStyle/>
          <a:p>
            <a:r>
              <a:rPr lang="en-AU" sz="2000" dirty="0"/>
              <a:t>“The </a:t>
            </a:r>
            <a:r>
              <a:rPr lang="en-AU" sz="2000" b="1" dirty="0">
                <a:solidFill>
                  <a:schemeClr val="accent2">
                    <a:lumMod val="75000"/>
                  </a:schemeClr>
                </a:solidFill>
              </a:rPr>
              <a:t>time of the judgment </a:t>
            </a:r>
            <a:r>
              <a:rPr lang="en-AU" sz="2000" dirty="0"/>
              <a:t>is a most solemn period, when the Lord gathers His own from among the tares. Those who have been members of the same family are separated. A mark is placed upon the righteous. ‘They shall be Mine, said the Lord of hosts, in that day when I make up My jewels; and I will spare them, as a man </a:t>
            </a:r>
            <a:r>
              <a:rPr lang="en-AU" sz="2000" dirty="0" err="1"/>
              <a:t>spareth</a:t>
            </a:r>
            <a:r>
              <a:rPr lang="en-AU" sz="2000" dirty="0"/>
              <a:t> his own son that </a:t>
            </a:r>
            <a:r>
              <a:rPr lang="en-AU" sz="2000" dirty="0" err="1"/>
              <a:t>serveth</a:t>
            </a:r>
            <a:r>
              <a:rPr lang="en-AU" sz="2000" dirty="0"/>
              <a:t> him.’ </a:t>
            </a:r>
          </a:p>
        </p:txBody>
      </p:sp>
      <p:sp>
        <p:nvSpPr>
          <p:cNvPr id="6" name="Rectangle 5"/>
          <p:cNvSpPr/>
          <p:nvPr/>
        </p:nvSpPr>
        <p:spPr>
          <a:xfrm>
            <a:off x="1835696" y="1186755"/>
            <a:ext cx="7272808" cy="830997"/>
          </a:xfrm>
          <a:prstGeom prst="rect">
            <a:avLst/>
          </a:prstGeom>
        </p:spPr>
        <p:txBody>
          <a:bodyPr wrap="square">
            <a:spAutoFit/>
          </a:bodyPr>
          <a:lstStyle/>
          <a:p>
            <a:pPr algn="ctr"/>
            <a:r>
              <a:rPr lang="en-AU" sz="2400" b="1" cap="small" dirty="0">
                <a:solidFill>
                  <a:srgbClr val="C00000"/>
                </a:solidFill>
              </a:rPr>
              <a:t>In the judgment, one person is retained in the book of life, while another receives the mark of separation. </a:t>
            </a:r>
          </a:p>
        </p:txBody>
      </p:sp>
    </p:spTree>
    <p:extLst>
      <p:ext uri="{BB962C8B-B14F-4D97-AF65-F5344CB8AC3E}">
        <p14:creationId xmlns:p14="http://schemas.microsoft.com/office/powerpoint/2010/main" val="4221903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369332"/>
          </a:xfrm>
          <a:prstGeom prst="rect">
            <a:avLst/>
          </a:prstGeom>
          <a:noFill/>
        </p:spPr>
        <p:txBody>
          <a:bodyPr wrap="square" rtlCol="0">
            <a:spAutoFit/>
          </a:bodyPr>
          <a:lstStyle/>
          <a:p>
            <a:pPr algn="ctr"/>
            <a:r>
              <a:rPr lang="en-AU" b="1" dirty="0" smtClean="0">
                <a:solidFill>
                  <a:srgbClr val="0070C0"/>
                </a:solidFill>
              </a:rPr>
              <a:t>Testimonies to Ministers 234-235</a:t>
            </a:r>
            <a:endParaRPr lang="en-AU" b="1" dirty="0">
              <a:solidFill>
                <a:srgbClr val="0070C0"/>
              </a:solidFill>
            </a:endParaRP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2" name="Rectangle 1"/>
          <p:cNvSpPr/>
          <p:nvPr/>
        </p:nvSpPr>
        <p:spPr>
          <a:xfrm>
            <a:off x="2046392" y="1786650"/>
            <a:ext cx="6750496" cy="1938992"/>
          </a:xfrm>
          <a:prstGeom prst="rect">
            <a:avLst/>
          </a:prstGeom>
        </p:spPr>
        <p:txBody>
          <a:bodyPr wrap="square">
            <a:spAutoFit/>
          </a:bodyPr>
          <a:lstStyle/>
          <a:p>
            <a:r>
              <a:rPr lang="en-AU" sz="2000" dirty="0"/>
              <a:t>Those who have been obedient to God’s </a:t>
            </a:r>
            <a:r>
              <a:rPr lang="en-AU" sz="2000" dirty="0" smtClean="0"/>
              <a:t>commandments </a:t>
            </a:r>
            <a:r>
              <a:rPr lang="en-AU" sz="2000" dirty="0"/>
              <a:t>will unite with the company of the saints in light; they shall enter in through the gates into the city, and have right to the tree of life. </a:t>
            </a:r>
            <a:r>
              <a:rPr lang="en-AU" sz="2000" cap="small" dirty="0">
                <a:solidFill>
                  <a:srgbClr val="FF0000"/>
                </a:solidFill>
              </a:rPr>
              <a:t>The one shall be taken</a:t>
            </a:r>
            <a:r>
              <a:rPr lang="en-AU" sz="2000" dirty="0"/>
              <a:t>. </a:t>
            </a:r>
            <a:r>
              <a:rPr lang="en-AU" sz="2000" cap="small" dirty="0">
                <a:solidFill>
                  <a:srgbClr val="FF0000"/>
                </a:solidFill>
              </a:rPr>
              <a:t>His name shall stand in the book of life</a:t>
            </a:r>
            <a:r>
              <a:rPr lang="en-AU" sz="2000" dirty="0"/>
              <a:t>, </a:t>
            </a:r>
            <a:r>
              <a:rPr lang="en-AU" sz="2000" u="sng" dirty="0"/>
              <a:t>while those with whom he associated shall have the mark of eternal separation from God.” </a:t>
            </a:r>
          </a:p>
        </p:txBody>
      </p:sp>
    </p:spTree>
    <p:extLst>
      <p:ext uri="{BB962C8B-B14F-4D97-AF65-F5344CB8AC3E}">
        <p14:creationId xmlns:p14="http://schemas.microsoft.com/office/powerpoint/2010/main" val="12592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8007" y="1635646"/>
            <a:ext cx="8217810" cy="2754306"/>
          </a:xfrm>
        </p:spPr>
        <p:txBody>
          <a:bodyPr>
            <a:noAutofit/>
          </a:bodyPr>
          <a:lstStyle/>
          <a:p>
            <a:pPr marL="65290" lvl="0" indent="0" fontAlgn="base">
              <a:spcAft>
                <a:spcPct val="0"/>
              </a:spcAft>
              <a:buClr>
                <a:srgbClr val="86D1EC"/>
              </a:buClr>
              <a:buSzPct val="90000"/>
              <a:buNone/>
            </a:pPr>
            <a:r>
              <a:rPr lang="en-AU" sz="2000" dirty="0" smtClean="0">
                <a:latin typeface="Calibri" pitchFamily="34" charset="0"/>
              </a:rPr>
              <a:t>A person’s probation has to have ended before the judgment can pass to his name. This is to be expected, otherwise the decision in his case would either be unfair or have to continually be re-examined and re-determined. </a:t>
            </a:r>
          </a:p>
          <a:p>
            <a:pPr marL="65290" lvl="0" indent="0" fontAlgn="base">
              <a:spcAft>
                <a:spcPct val="0"/>
              </a:spcAft>
              <a:buClr>
                <a:srgbClr val="86D1EC"/>
              </a:buClr>
              <a:buSzPct val="90000"/>
              <a:buNone/>
            </a:pPr>
            <a:endParaRPr lang="en-AU" sz="2000" dirty="0" smtClean="0">
              <a:latin typeface="Calibri" pitchFamily="34" charset="0"/>
            </a:endParaRPr>
          </a:p>
          <a:p>
            <a:pPr marL="65290" lvl="0" indent="0" fontAlgn="base">
              <a:spcAft>
                <a:spcPct val="0"/>
              </a:spcAft>
              <a:buClr>
                <a:srgbClr val="86D1EC"/>
              </a:buClr>
              <a:buSzPct val="90000"/>
              <a:buNone/>
            </a:pPr>
            <a:r>
              <a:rPr lang="en-AU" sz="2000" dirty="0" smtClean="0">
                <a:latin typeface="Calibri" pitchFamily="34" charset="0"/>
              </a:rPr>
              <a:t>So the judgment can pass to an individual’s case only after his personal probation has closed.</a:t>
            </a:r>
          </a:p>
          <a:p>
            <a:pPr marL="65290" lvl="0" indent="0" fontAlgn="base">
              <a:spcAft>
                <a:spcPct val="0"/>
              </a:spcAft>
              <a:buClr>
                <a:srgbClr val="86D1EC"/>
              </a:buClr>
              <a:buSzPct val="90000"/>
              <a:buNone/>
            </a:pPr>
            <a:r>
              <a:rPr lang="en-AU" sz="2400" dirty="0" smtClean="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7599" y="493069"/>
            <a:ext cx="7992888" cy="830997"/>
          </a:xfrm>
          <a:prstGeom prst="rect">
            <a:avLst/>
          </a:prstGeom>
        </p:spPr>
        <p:txBody>
          <a:bodyPr wrap="square">
            <a:spAutoFit/>
          </a:bodyPr>
          <a:lstStyle/>
          <a:p>
            <a:pPr algn="ctr"/>
            <a:r>
              <a:rPr lang="en-AU" sz="2400" b="1" cap="all" dirty="0" smtClean="0">
                <a:solidFill>
                  <a:srgbClr val="C00000"/>
                </a:solidFill>
              </a:rPr>
              <a:t>When does the investigative judgment occur in relation to the sealing? </a:t>
            </a:r>
            <a:endParaRPr lang="en-AU" sz="2400" b="1" cap="all" dirty="0">
              <a:solidFill>
                <a:srgbClr val="C00000"/>
              </a:solidFill>
            </a:endParaRPr>
          </a:p>
        </p:txBody>
      </p:sp>
    </p:spTree>
    <p:extLst>
      <p:ext uri="{BB962C8B-B14F-4D97-AF65-F5344CB8AC3E}">
        <p14:creationId xmlns:p14="http://schemas.microsoft.com/office/powerpoint/2010/main" val="2310631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575556" y="1393102"/>
            <a:ext cx="7992888" cy="2677656"/>
          </a:xfrm>
          <a:prstGeom prst="rect">
            <a:avLst/>
          </a:prstGeom>
        </p:spPr>
        <p:txBody>
          <a:bodyPr wrap="square">
            <a:spAutoFit/>
          </a:bodyPr>
          <a:lstStyle/>
          <a:p>
            <a:pPr>
              <a:lnSpc>
                <a:spcPct val="150000"/>
              </a:lnSpc>
            </a:pPr>
            <a:r>
              <a:rPr lang="en-AU" dirty="0" smtClean="0"/>
              <a:t>	</a:t>
            </a:r>
            <a:r>
              <a:rPr lang="en-AU" sz="2000" dirty="0" smtClean="0"/>
              <a:t>In 1844 it could only begin with the cases of the dead because their probation had closed. When the</a:t>
            </a:r>
            <a:r>
              <a:rPr lang="en-AU" sz="2000" b="1" dirty="0" smtClean="0"/>
              <a:t> </a:t>
            </a:r>
            <a:r>
              <a:rPr lang="en-AU" sz="2000" b="1" dirty="0" smtClean="0">
                <a:solidFill>
                  <a:srgbClr val="C00000"/>
                </a:solidFill>
              </a:rPr>
              <a:t>three-fold deciding factor </a:t>
            </a:r>
            <a:r>
              <a:rPr lang="en-AU" sz="2000" dirty="0" smtClean="0"/>
              <a:t>later occurs (</a:t>
            </a:r>
            <a:r>
              <a:rPr lang="en-AU" sz="2000" u="sng" dirty="0" smtClean="0"/>
              <a:t>the National Sunday Law is enacted</a:t>
            </a:r>
            <a:r>
              <a:rPr lang="en-AU" sz="2000" dirty="0" smtClean="0"/>
              <a:t>, men </a:t>
            </a:r>
            <a:r>
              <a:rPr lang="en-AU" sz="2000" u="sng" dirty="0" smtClean="0"/>
              <a:t>know the issues</a:t>
            </a:r>
            <a:r>
              <a:rPr lang="en-AU" sz="2000" dirty="0" smtClean="0"/>
              <a:t>, and they </a:t>
            </a:r>
            <a:r>
              <a:rPr lang="en-AU" sz="2000" u="sng" dirty="0" smtClean="0"/>
              <a:t>make their choice </a:t>
            </a:r>
            <a:r>
              <a:rPr lang="en-AU" sz="2000" dirty="0" smtClean="0"/>
              <a:t>between Sunday keeping and Sabbath sacredness), </a:t>
            </a:r>
            <a:r>
              <a:rPr lang="en-AU" sz="2000" b="1" cap="small" dirty="0" smtClean="0">
                <a:solidFill>
                  <a:srgbClr val="C00000"/>
                </a:solidFill>
              </a:rPr>
              <a:t>then</a:t>
            </a:r>
            <a:r>
              <a:rPr lang="en-AU" sz="2000" dirty="0" smtClean="0"/>
              <a:t> the judgment and marking/sealing can individually occur for them.</a:t>
            </a: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21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052516" y="1579961"/>
            <a:ext cx="70246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000" smtClean="0">
                <a:solidFill>
                  <a:srgbClr val="000000"/>
                </a:solidFill>
              </a:rPr>
              <a:t>ADD INTODUCTION ANIMATION</a:t>
            </a:r>
          </a:p>
        </p:txBody>
      </p:sp>
      <p:pic>
        <p:nvPicPr>
          <p:cNvPr id="99334" name="NWO.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191"/>
            <a:ext cx="9144000" cy="515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9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6480" fill="hold"/>
                                        <p:tgtEl>
                                          <p:spTgt spid="993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9334"/>
                </p:tgtEl>
              </p:cMediaNode>
            </p:video>
            <p:seq concurrent="1" nextAc="seek">
              <p:cTn id="8" restart="whenNotActive" fill="hold" evtFilter="cancelBubble" nodeType="interactiveSeq">
                <p:stCondLst>
                  <p:cond evt="onClick" delay="0">
                    <p:tgtEl>
                      <p:spTgt spid="9933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9334"/>
                                        </p:tgtEl>
                                      </p:cBhvr>
                                    </p:cmd>
                                  </p:childTnLst>
                                </p:cTn>
                              </p:par>
                            </p:childTnLst>
                          </p:cTn>
                        </p:par>
                      </p:childTnLst>
                    </p:cTn>
                  </p:par>
                </p:childTnLst>
              </p:cTn>
              <p:nextCondLst>
                <p:cond evt="onClick" delay="0">
                  <p:tgtEl>
                    <p:spTgt spid="9933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058" y="550135"/>
            <a:ext cx="7706039" cy="461665"/>
          </a:xfrm>
          <a:prstGeom prst="rect">
            <a:avLst/>
          </a:prstGeom>
        </p:spPr>
        <p:txBody>
          <a:bodyPr wrap="square">
            <a:spAutoFit/>
          </a:bodyPr>
          <a:lstStyle/>
          <a:p>
            <a:pPr algn="ctr"/>
            <a:r>
              <a:rPr lang="en-AU" sz="2400" b="1" dirty="0" smtClean="0">
                <a:solidFill>
                  <a:schemeClr val="accent2">
                    <a:lumMod val="75000"/>
                  </a:schemeClr>
                </a:solidFill>
              </a:rPr>
              <a:t>SO, IN SUMMARY, THIS IS THE SEQUENCE:</a:t>
            </a:r>
            <a:endParaRPr lang="en-AU" sz="2400" b="1" dirty="0">
              <a:solidFill>
                <a:schemeClr val="accent2">
                  <a:lumMod val="75000"/>
                </a:schemeClr>
              </a:solidFill>
            </a:endParaRPr>
          </a:p>
        </p:txBody>
      </p:sp>
      <p:sp>
        <p:nvSpPr>
          <p:cNvPr id="4" name="Rectangle 3"/>
          <p:cNvSpPr/>
          <p:nvPr/>
        </p:nvSpPr>
        <p:spPr>
          <a:xfrm>
            <a:off x="539456" y="1219978"/>
            <a:ext cx="8065089" cy="2554545"/>
          </a:xfrm>
          <a:prstGeom prst="rect">
            <a:avLst/>
          </a:prstGeom>
        </p:spPr>
        <p:txBody>
          <a:bodyPr wrap="square">
            <a:spAutoFit/>
          </a:bodyPr>
          <a:lstStyle/>
          <a:p>
            <a:pPr marL="457200" indent="-457200">
              <a:buClr>
                <a:srgbClr val="C00000"/>
              </a:buClr>
              <a:buFont typeface="+mj-lt"/>
              <a:buAutoNum type="arabicParenR"/>
            </a:pPr>
            <a:r>
              <a:rPr lang="en-AU" sz="2000" dirty="0" smtClean="0"/>
              <a:t>By his </a:t>
            </a:r>
            <a:r>
              <a:rPr lang="en-AU" sz="2000" b="1" u="sng" dirty="0" smtClean="0">
                <a:solidFill>
                  <a:schemeClr val="accent5">
                    <a:lumMod val="50000"/>
                  </a:schemeClr>
                </a:solidFill>
              </a:rPr>
              <a:t>ongoing decisions </a:t>
            </a:r>
            <a:r>
              <a:rPr lang="en-AU" sz="2000" dirty="0" smtClean="0"/>
              <a:t>whether or not to accept Christ and, in His strength, obey His Word, each soul is now deciding his character and ultimate destiny.</a:t>
            </a:r>
          </a:p>
          <a:p>
            <a:pPr marL="457200" indent="-457200">
              <a:buClr>
                <a:srgbClr val="C00000"/>
              </a:buClr>
              <a:buFont typeface="+mj-lt"/>
              <a:buAutoNum type="arabicParenR"/>
            </a:pPr>
            <a:endParaRPr lang="en-AU" sz="2000" dirty="0" smtClean="0"/>
          </a:p>
          <a:p>
            <a:pPr marL="457200" indent="-457200">
              <a:buClr>
                <a:srgbClr val="C00000"/>
              </a:buClr>
              <a:buFont typeface="+mj-lt"/>
              <a:buAutoNum type="arabicParenR"/>
            </a:pPr>
            <a:r>
              <a:rPr lang="en-AU" sz="2000" dirty="0" smtClean="0"/>
              <a:t>The National Sunday law is enacted.</a:t>
            </a:r>
          </a:p>
          <a:p>
            <a:pPr marL="457200" indent="-457200">
              <a:buClr>
                <a:srgbClr val="C00000"/>
              </a:buClr>
              <a:buFont typeface="+mj-lt"/>
              <a:buAutoNum type="arabicParenR"/>
            </a:pPr>
            <a:endParaRPr lang="en-AU" sz="2000" dirty="0" smtClean="0"/>
          </a:p>
          <a:p>
            <a:pPr marL="457200" indent="-457200">
              <a:buClr>
                <a:srgbClr val="C00000"/>
              </a:buClr>
              <a:buFont typeface="+mj-lt"/>
              <a:buAutoNum type="arabicParenR"/>
            </a:pPr>
            <a:r>
              <a:rPr lang="en-AU" sz="2000" dirty="0" smtClean="0"/>
              <a:t>The person learns and understands the basic issues − or already knows them.</a:t>
            </a:r>
            <a:endParaRPr lang="en-AU" sz="2000" dirty="0"/>
          </a:p>
        </p:txBody>
      </p:sp>
    </p:spTree>
    <p:extLst>
      <p:ext uri="{BB962C8B-B14F-4D97-AF65-F5344CB8AC3E}">
        <p14:creationId xmlns:p14="http://schemas.microsoft.com/office/powerpoint/2010/main" val="1121499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8576" y="826675"/>
            <a:ext cx="8106848" cy="2862322"/>
          </a:xfrm>
          <a:prstGeom prst="rect">
            <a:avLst/>
          </a:prstGeom>
        </p:spPr>
        <p:txBody>
          <a:bodyPr wrap="square">
            <a:spAutoFit/>
          </a:bodyPr>
          <a:lstStyle/>
          <a:p>
            <a:pPr marL="457200" indent="-457200">
              <a:buClr>
                <a:srgbClr val="C00000"/>
              </a:buClr>
              <a:buFont typeface="+mj-lt"/>
              <a:buAutoNum type="arabicParenR" startAt="4"/>
            </a:pPr>
            <a:r>
              <a:rPr lang="en-AU" sz="2000" dirty="0" smtClean="0"/>
              <a:t>He </a:t>
            </a:r>
            <a:r>
              <a:rPr lang="en-AU" sz="2000" b="1" u="sng" dirty="0" smtClean="0">
                <a:solidFill>
                  <a:schemeClr val="accent5">
                    <a:lumMod val="50000"/>
                  </a:schemeClr>
                </a:solidFill>
              </a:rPr>
              <a:t>makes his decision </a:t>
            </a:r>
            <a:r>
              <a:rPr lang="en-AU" sz="2000" dirty="0" smtClean="0"/>
              <a:t>whether to </a:t>
            </a:r>
            <a:r>
              <a:rPr lang="en-AU" sz="2000" dirty="0" err="1" smtClean="0"/>
              <a:t>honor</a:t>
            </a:r>
            <a:r>
              <a:rPr lang="en-AU" sz="2000" dirty="0" smtClean="0"/>
              <a:t> his Creator and keep His Sabbath holy, in spite of threatened imprisonment and death; or go along with the majority and the law of the land, and </a:t>
            </a:r>
            <a:r>
              <a:rPr lang="en-AU" sz="2000" dirty="0" err="1" smtClean="0"/>
              <a:t>honor</a:t>
            </a:r>
            <a:r>
              <a:rPr lang="en-AU" sz="2000" dirty="0" smtClean="0"/>
              <a:t> the papal Sabbath.</a:t>
            </a:r>
          </a:p>
          <a:p>
            <a:pPr marL="457200" indent="-457200">
              <a:buClr>
                <a:srgbClr val="C00000"/>
              </a:buClr>
              <a:buFont typeface="+mj-lt"/>
              <a:buAutoNum type="arabicParenR" startAt="4"/>
            </a:pPr>
            <a:endParaRPr lang="en-AU" sz="2000" dirty="0" smtClean="0"/>
          </a:p>
          <a:p>
            <a:pPr marL="457200" indent="-457200">
              <a:buClr>
                <a:srgbClr val="C00000"/>
              </a:buClr>
              <a:buFont typeface="+mj-lt"/>
              <a:buAutoNum type="arabicParenR" startAt="4"/>
            </a:pPr>
            <a:r>
              <a:rPr lang="en-AU" sz="2000" dirty="0" smtClean="0"/>
              <a:t>The investigative judgment in heaven immediately passes to his name.</a:t>
            </a:r>
          </a:p>
          <a:p>
            <a:pPr marL="457200" indent="-457200">
              <a:buClr>
                <a:srgbClr val="C00000"/>
              </a:buClr>
              <a:buFont typeface="+mj-lt"/>
              <a:buAutoNum type="arabicParenR" startAt="4"/>
            </a:pPr>
            <a:endParaRPr lang="en-AU" sz="2000" dirty="0" smtClean="0"/>
          </a:p>
          <a:p>
            <a:pPr marL="457200" indent="-457200">
              <a:buClr>
                <a:srgbClr val="C00000"/>
              </a:buClr>
              <a:buFont typeface="+mj-lt"/>
              <a:buAutoNum type="arabicParenR" startAt="4"/>
            </a:pPr>
            <a:r>
              <a:rPr lang="en-AU" sz="2000" dirty="0" smtClean="0"/>
              <a:t>He receives the seal or mark.</a:t>
            </a:r>
          </a:p>
          <a:p>
            <a:endParaRPr lang="en-AU" sz="2000" dirty="0"/>
          </a:p>
        </p:txBody>
      </p:sp>
    </p:spTree>
    <p:extLst>
      <p:ext uri="{BB962C8B-B14F-4D97-AF65-F5344CB8AC3E}">
        <p14:creationId xmlns:p14="http://schemas.microsoft.com/office/powerpoint/2010/main" val="384790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827058" y="596098"/>
            <a:ext cx="7637297" cy="491126"/>
          </a:xfrm>
        </p:spPr>
        <p:txBody>
          <a:bodyPr>
            <a:noAutofit/>
          </a:bodyPr>
          <a:lstStyle/>
          <a:p>
            <a:pPr marL="65290" lvl="0" indent="0" algn="ctr" fontAlgn="base">
              <a:spcAft>
                <a:spcPct val="0"/>
              </a:spcAft>
              <a:buClr>
                <a:srgbClr val="86D1EC"/>
              </a:buClr>
              <a:buSzPct val="90000"/>
              <a:buNone/>
            </a:pPr>
            <a:r>
              <a:rPr lang="en-AU" sz="2400" b="1" dirty="0" smtClean="0">
                <a:solidFill>
                  <a:schemeClr val="accent2">
                    <a:lumMod val="75000"/>
                  </a:schemeClr>
                </a:solidFill>
              </a:rPr>
              <a:t>SEVERAL IMPORTANT POINTS SHOULD BE NOTED HERE:</a:t>
            </a:r>
          </a:p>
          <a:p>
            <a:pPr marL="65290" lvl="0" indent="0" fontAlgn="base">
              <a:spcAft>
                <a:spcPct val="0"/>
              </a:spcAft>
              <a:buClr>
                <a:srgbClr val="86D1EC"/>
              </a:buClr>
              <a:buSzPct val="90000"/>
              <a:buNone/>
            </a:pP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6178" y="1511144"/>
            <a:ext cx="7806919" cy="2862322"/>
          </a:xfrm>
          <a:prstGeom prst="rect">
            <a:avLst/>
          </a:prstGeom>
          <a:noFill/>
        </p:spPr>
        <p:txBody>
          <a:bodyPr wrap="square" rtlCol="0">
            <a:spAutoFit/>
          </a:bodyPr>
          <a:lstStyle/>
          <a:p>
            <a:pPr>
              <a:lnSpc>
                <a:spcPct val="150000"/>
              </a:lnSpc>
              <a:buClr>
                <a:srgbClr val="C00000"/>
              </a:buClr>
            </a:pPr>
            <a:r>
              <a:rPr lang="en-AU" sz="2000" b="1" dirty="0" smtClean="0">
                <a:solidFill>
                  <a:srgbClr val="C00000"/>
                </a:solidFill>
              </a:rPr>
              <a:t>1.</a:t>
            </a:r>
            <a:r>
              <a:rPr lang="en-AU" sz="2000" dirty="0" smtClean="0"/>
              <a:t>	Nowhere in the Bible or Spirit of Prophecy is there any Indication that a person </a:t>
            </a:r>
            <a:r>
              <a:rPr lang="en-AU" sz="2000" b="1" u="sng" dirty="0" smtClean="0">
                <a:solidFill>
                  <a:srgbClr val="7030A0"/>
                </a:solidFill>
              </a:rPr>
              <a:t>can receive the mark, then lose it, </a:t>
            </a:r>
            <a:r>
              <a:rPr lang="en-AU" sz="2000" dirty="0" smtClean="0"/>
              <a:t>and, perhaps, then regain it again. Once a person is marked, it is for time and eternity! The same applies to the sealing given to the righteous when, in the sealing/marking time, they make their final decisions to resolutely stand for God and His truth.</a:t>
            </a:r>
            <a:endParaRPr lang="en-AU" sz="2000" dirty="0"/>
          </a:p>
        </p:txBody>
      </p:sp>
    </p:spTree>
    <p:extLst>
      <p:ext uri="{BB962C8B-B14F-4D97-AF65-F5344CB8AC3E}">
        <p14:creationId xmlns:p14="http://schemas.microsoft.com/office/powerpoint/2010/main" val="1107969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5557" y="1254598"/>
            <a:ext cx="7992887" cy="2400657"/>
          </a:xfrm>
          <a:prstGeom prst="rect">
            <a:avLst/>
          </a:prstGeom>
        </p:spPr>
        <p:txBody>
          <a:bodyPr wrap="square">
            <a:spAutoFit/>
          </a:bodyPr>
          <a:lstStyle/>
          <a:p>
            <a:pPr>
              <a:lnSpc>
                <a:spcPct val="150000"/>
              </a:lnSpc>
              <a:buClr>
                <a:srgbClr val="C00000"/>
              </a:buClr>
            </a:pPr>
            <a:r>
              <a:rPr lang="en-AU" sz="2000" b="1" dirty="0" smtClean="0">
                <a:solidFill>
                  <a:srgbClr val="C00000"/>
                </a:solidFill>
              </a:rPr>
              <a:t>2.</a:t>
            </a:r>
            <a:r>
              <a:rPr lang="en-AU" sz="2000" dirty="0" smtClean="0"/>
              <a:t>	</a:t>
            </a:r>
            <a:r>
              <a:rPr lang="en-AU" sz="2000" b="1" u="sng" dirty="0" smtClean="0">
                <a:solidFill>
                  <a:srgbClr val="C00000"/>
                </a:solidFill>
              </a:rPr>
              <a:t>The marking and sealing does not begin until the enactment of the National Sunday Law. </a:t>
            </a:r>
            <a:r>
              <a:rPr lang="en-AU" sz="2000" dirty="0" smtClean="0"/>
              <a:t>Not only must the law be enacted, but each person must understand the issues involved. For many, this post-Sunday law education process takes some time. Therefore, both the marking and sealing continue on for a time.</a:t>
            </a:r>
            <a:endParaRPr lang="en-AU" sz="2000" dirty="0"/>
          </a:p>
        </p:txBody>
      </p:sp>
    </p:spTree>
    <p:extLst>
      <p:ext uri="{BB962C8B-B14F-4D97-AF65-F5344CB8AC3E}">
        <p14:creationId xmlns:p14="http://schemas.microsoft.com/office/powerpoint/2010/main" val="3403033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7690" y="715989"/>
            <a:ext cx="7806919" cy="3477875"/>
          </a:xfrm>
          <a:prstGeom prst="rect">
            <a:avLst/>
          </a:prstGeom>
        </p:spPr>
        <p:txBody>
          <a:bodyPr wrap="square">
            <a:spAutoFit/>
          </a:bodyPr>
          <a:lstStyle/>
          <a:p>
            <a:r>
              <a:rPr lang="en-AU" sz="2000" dirty="0" smtClean="0"/>
              <a:t>This educational and decision-making process will be much more rapid during the </a:t>
            </a:r>
            <a:r>
              <a:rPr lang="en-AU" sz="2000" u="sng" dirty="0" smtClean="0">
                <a:solidFill>
                  <a:srgbClr val="C00000"/>
                </a:solidFill>
              </a:rPr>
              <a:t>loud cry</a:t>
            </a:r>
            <a:r>
              <a:rPr lang="en-AU" sz="2000" dirty="0" smtClean="0"/>
              <a:t>. Decisions for eternity will be made quickly. The faithful are filled with the Spirit, and their words have a powerful convicting impact. In contrast, the miracles and threatening's of the majority, who are devil-filled, are equally strong. </a:t>
            </a:r>
            <a:r>
              <a:rPr lang="en-AU" sz="2000" u="sng" dirty="0" smtClean="0">
                <a:solidFill>
                  <a:srgbClr val="C00000"/>
                </a:solidFill>
              </a:rPr>
              <a:t>The pivotal point </a:t>
            </a:r>
            <a:r>
              <a:rPr lang="en-AU" sz="2000" dirty="0" smtClean="0"/>
              <a:t>here will be the </a:t>
            </a:r>
            <a:r>
              <a:rPr lang="en-AU" sz="2000" b="1" dirty="0" smtClean="0">
                <a:solidFill>
                  <a:srgbClr val="C00000"/>
                </a:solidFill>
              </a:rPr>
              <a:t>basic character </a:t>
            </a:r>
            <a:r>
              <a:rPr lang="en-AU" sz="2000" dirty="0" smtClean="0"/>
              <a:t>an individual has when he is confronted by this need to decide. Throughout his earlier life, he will have formed the character which will determine his present choices. </a:t>
            </a:r>
            <a:r>
              <a:rPr lang="en-AU" sz="2000" b="1" dirty="0" smtClean="0"/>
              <a:t>In the little tests of life, character is developed</a:t>
            </a:r>
            <a:r>
              <a:rPr lang="en-AU" sz="2000" dirty="0" smtClean="0"/>
              <a:t>. </a:t>
            </a:r>
            <a:r>
              <a:rPr lang="en-AU" sz="2000" b="1" u="sng" dirty="0" smtClean="0">
                <a:solidFill>
                  <a:srgbClr val="7030A0"/>
                </a:solidFill>
              </a:rPr>
              <a:t>In the crises of life, the character formed </a:t>
            </a:r>
            <a:r>
              <a:rPr lang="en-AU" sz="2000" dirty="0" smtClean="0"/>
              <a:t>is strikingly revealed (COL 412). Suddenly, all the tests and trials of life will come to their focus − and decisions will quickly be made.</a:t>
            </a:r>
            <a:endParaRPr lang="en-AU" sz="2000" dirty="0"/>
          </a:p>
        </p:txBody>
      </p:sp>
    </p:spTree>
    <p:extLst>
      <p:ext uri="{BB962C8B-B14F-4D97-AF65-F5344CB8AC3E}">
        <p14:creationId xmlns:p14="http://schemas.microsoft.com/office/powerpoint/2010/main" val="40085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000" dirty="0" smtClean="0"/>
              <a:t> It is </a:t>
            </a:r>
            <a:r>
              <a:rPr lang="en-AU" sz="2000" b="1" cap="small" dirty="0" smtClean="0">
                <a:solidFill>
                  <a:srgbClr val="C00000"/>
                </a:solidFill>
              </a:rPr>
              <a:t>in a crisis </a:t>
            </a:r>
            <a:r>
              <a:rPr lang="en-AU" sz="2000" dirty="0" smtClean="0"/>
              <a:t>that character is revealed. When the earnest voice proclaimed at midnight, "Behold, the bridegroom cometh; go ye out to meet him," and the sleeping virgins were roused from their slumbers, it was seen who had made preparation for the event. Both parties were taken unawares; but one was </a:t>
            </a:r>
            <a:r>
              <a:rPr lang="en-AU" sz="2000" dirty="0" smtClean="0">
                <a:solidFill>
                  <a:srgbClr val="C00000"/>
                </a:solidFill>
              </a:rPr>
              <a:t>prepared for the emergency</a:t>
            </a:r>
            <a:r>
              <a:rPr lang="en-AU" sz="2000" dirty="0" smtClean="0"/>
              <a:t>, and the other was found without preparation. So now, a sudden and unlooked-for calamity, something that brings the soul face to face with death, will show whether there </a:t>
            </a:r>
            <a:r>
              <a:rPr lang="en-AU" sz="2000" b="1" dirty="0" smtClean="0"/>
              <a:t>is any real faith in the promises of God</a:t>
            </a:r>
            <a:r>
              <a:rPr lang="en-AU" sz="2000" dirty="0" smtClean="0"/>
              <a:t>. It will show whether the soul is sustained by grace. </a:t>
            </a:r>
            <a:r>
              <a:rPr lang="en-AU" sz="2000" dirty="0" smtClean="0">
                <a:solidFill>
                  <a:srgbClr val="C00000"/>
                </a:solidFill>
              </a:rPr>
              <a:t>The great final test comes at the close of human probation,</a:t>
            </a:r>
            <a:r>
              <a:rPr lang="en-AU" sz="2000" dirty="0" smtClean="0"/>
              <a:t> when it will be too late for the soul's need to be supplied.  </a:t>
            </a:r>
          </a:p>
          <a:p>
            <a:pPr marL="65290" lvl="0" indent="0" algn="r" fontAlgn="base">
              <a:spcAft>
                <a:spcPct val="0"/>
              </a:spcAft>
              <a:buClr>
                <a:srgbClr val="86D1EC"/>
              </a:buClr>
              <a:buSzPct val="90000"/>
              <a:buNone/>
            </a:pPr>
            <a:r>
              <a:rPr lang="en-AU" sz="2000" b="1" i="1" dirty="0" smtClean="0">
                <a:solidFill>
                  <a:srgbClr val="7030A0"/>
                </a:solidFill>
              </a:rPr>
              <a:t>Christ Object Lessons p412</a:t>
            </a:r>
          </a:p>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31690"/>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343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821635" y="483523"/>
            <a:ext cx="7344816" cy="727470"/>
          </a:xfrm>
        </p:spPr>
        <p:txBody>
          <a:bodyPr>
            <a:noAutofit/>
          </a:bodyPr>
          <a:lstStyle/>
          <a:p>
            <a:pPr marL="65290" lvl="0" indent="0" algn="ctr" fontAlgn="base">
              <a:spcAft>
                <a:spcPct val="0"/>
              </a:spcAft>
              <a:buClr>
                <a:srgbClr val="86D1EC"/>
              </a:buClr>
              <a:buSzPct val="90000"/>
              <a:buNone/>
            </a:pPr>
            <a:r>
              <a:rPr lang="en-AU" sz="2400" dirty="0"/>
              <a:t>	</a:t>
            </a:r>
            <a:r>
              <a:rPr lang="en-AU" sz="2400" b="1" cap="all" dirty="0" smtClean="0">
                <a:solidFill>
                  <a:srgbClr val="C00000"/>
                </a:solidFill>
              </a:rPr>
              <a:t>How does judgment relate to the close of probation? </a:t>
            </a:r>
          </a:p>
          <a:p>
            <a:pPr marL="65290" lvl="0" indent="0" fontAlgn="base">
              <a:spcAft>
                <a:spcPct val="0"/>
              </a:spcAft>
              <a:buClr>
                <a:srgbClr val="86D1EC"/>
              </a:buClr>
              <a:buSzPct val="90000"/>
              <a:buNone/>
            </a:pP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1220" y="1764300"/>
            <a:ext cx="7921536" cy="1938992"/>
          </a:xfrm>
          <a:prstGeom prst="rect">
            <a:avLst/>
          </a:prstGeom>
          <a:noFill/>
        </p:spPr>
        <p:txBody>
          <a:bodyPr wrap="square" rtlCol="0">
            <a:spAutoFit/>
          </a:bodyPr>
          <a:lstStyle/>
          <a:p>
            <a:r>
              <a:rPr lang="en-AU" sz="2000" dirty="0" smtClean="0">
                <a:solidFill>
                  <a:srgbClr val="C00000"/>
                </a:solidFill>
              </a:rPr>
              <a:t>As people make their final decision in regard to the enacted national Sunday law,</a:t>
            </a:r>
            <a:r>
              <a:rPr lang="en-AU" sz="2000" dirty="0" smtClean="0"/>
              <a:t> they enter the judgment, are </a:t>
            </a:r>
            <a:r>
              <a:rPr lang="en-AU" sz="2000" b="1" u="sng" dirty="0" smtClean="0"/>
              <a:t>sealed or marked as their destiny is fixed, and their individual probation closes</a:t>
            </a:r>
            <a:r>
              <a:rPr lang="en-AU" sz="2000" dirty="0" smtClean="0"/>
              <a:t>. At a later time, when the last person on earth has entered the judgment, probation for the last human being has ended-and there is no probation for anyone on earth. We call that moment the general close of probation.</a:t>
            </a:r>
            <a:endParaRPr lang="en-AU" sz="2000" dirty="0"/>
          </a:p>
        </p:txBody>
      </p:sp>
    </p:spTree>
    <p:extLst>
      <p:ext uri="{BB962C8B-B14F-4D97-AF65-F5344CB8AC3E}">
        <p14:creationId xmlns:p14="http://schemas.microsoft.com/office/powerpoint/2010/main" val="2231613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539"/>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81540"/>
            <a:ext cx="8217810" cy="1134126"/>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1" name="Text Box 5"/>
          <p:cNvSpPr txBox="1">
            <a:spLocks noChangeArrowheads="1"/>
          </p:cNvSpPr>
          <p:nvPr/>
        </p:nvSpPr>
        <p:spPr bwMode="auto">
          <a:xfrm>
            <a:off x="521438" y="2039469"/>
            <a:ext cx="8155019" cy="209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r>
              <a:rPr lang="en-AU" sz="2000" dirty="0" smtClean="0">
                <a:latin typeface="Calibri" pitchFamily="34" charset="0"/>
              </a:rPr>
              <a:t>This is also part of the reason why the </a:t>
            </a:r>
            <a:r>
              <a:rPr lang="en-AU" sz="2000" b="1" cap="small" dirty="0" smtClean="0">
                <a:solidFill>
                  <a:srgbClr val="C00000"/>
                </a:solidFill>
                <a:latin typeface="Calibri" pitchFamily="34" charset="0"/>
              </a:rPr>
              <a:t>latter rain </a:t>
            </a:r>
            <a:r>
              <a:rPr lang="en-AU" sz="2000" dirty="0" smtClean="0">
                <a:latin typeface="Calibri" pitchFamily="34" charset="0"/>
              </a:rPr>
              <a:t>must begin when the sealing begins.</a:t>
            </a:r>
          </a:p>
          <a:p>
            <a:pPr>
              <a:spcBef>
                <a:spcPct val="50000"/>
              </a:spcBef>
            </a:pPr>
            <a:r>
              <a:rPr lang="en-AU" sz="2000" dirty="0" smtClean="0">
                <a:latin typeface="Calibri" pitchFamily="34" charset="0"/>
              </a:rPr>
              <a:t>Those who receive the seal have made their final decision for eternity and henceforth </a:t>
            </a:r>
            <a:r>
              <a:rPr lang="en-AU" sz="2000" b="1" dirty="0" smtClean="0">
                <a:solidFill>
                  <a:srgbClr val="7030A0"/>
                </a:solidFill>
                <a:latin typeface="Calibri" pitchFamily="34" charset="0"/>
              </a:rPr>
              <a:t>“are eternally secure from the tempter’s devices” </a:t>
            </a:r>
            <a:r>
              <a:rPr lang="en-AU" sz="2000" dirty="0" smtClean="0">
                <a:latin typeface="Calibri" pitchFamily="34" charset="0"/>
              </a:rPr>
              <a:t>(5T 475). They are not only marked with the Seal as God’s special property, but they are filled with His Spirit−which would be a natural accompaniment.</a:t>
            </a:r>
            <a:endParaRPr lang="en-AU" sz="2000" dirty="0">
              <a:latin typeface="Calibri" pitchFamily="34" charset="0"/>
            </a:endParaRPr>
          </a:p>
        </p:txBody>
      </p:sp>
      <p:sp>
        <p:nvSpPr>
          <p:cNvPr id="2" name="Rectangle 1"/>
          <p:cNvSpPr/>
          <p:nvPr/>
        </p:nvSpPr>
        <p:spPr>
          <a:xfrm>
            <a:off x="521437" y="573528"/>
            <a:ext cx="7992888" cy="1323439"/>
          </a:xfrm>
          <a:prstGeom prst="rect">
            <a:avLst/>
          </a:prstGeom>
        </p:spPr>
        <p:txBody>
          <a:bodyPr wrap="square">
            <a:spAutoFit/>
          </a:bodyPr>
          <a:lstStyle/>
          <a:p>
            <a:r>
              <a:rPr lang="en-AU" sz="2000" dirty="0" smtClean="0"/>
              <a:t>This also explains why a </a:t>
            </a:r>
            <a:r>
              <a:rPr lang="en-AU" sz="2000" b="1" cap="small" dirty="0" smtClean="0">
                <a:solidFill>
                  <a:srgbClr val="C00000"/>
                </a:solidFill>
              </a:rPr>
              <a:t>loud cry </a:t>
            </a:r>
            <a:r>
              <a:rPr lang="en-AU" sz="2000" dirty="0" smtClean="0"/>
              <a:t>must occur after each nation enacts its own national Sunday law, and why it must </a:t>
            </a:r>
            <a:r>
              <a:rPr lang="en-AU" sz="2000" b="1" dirty="0" smtClean="0"/>
              <a:t>continue until the general close of probation.</a:t>
            </a:r>
            <a:r>
              <a:rPr lang="en-AU" sz="2000" dirty="0" smtClean="0"/>
              <a:t> People must be told the issues, so they can make their final decision, enter the judgment, and be marked or sealed for eternity.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692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566826" y="623656"/>
            <a:ext cx="7992888" cy="3662541"/>
          </a:xfrm>
          <a:prstGeom prst="rect">
            <a:avLst/>
          </a:prstGeom>
        </p:spPr>
        <p:txBody>
          <a:bodyPr wrap="square">
            <a:spAutoFit/>
          </a:bodyPr>
          <a:lstStyle/>
          <a:p>
            <a:r>
              <a:rPr lang="en-AU" dirty="0"/>
              <a:t>	</a:t>
            </a:r>
            <a:r>
              <a:rPr lang="en-AU" sz="2000" dirty="0" smtClean="0"/>
              <a:t>But there is a second pressing reason why that rain must fall. Like the early rain before it, the </a:t>
            </a:r>
            <a:r>
              <a:rPr lang="en-AU" sz="2000" b="1" cap="small" dirty="0" smtClean="0">
                <a:solidFill>
                  <a:srgbClr val="C00000"/>
                </a:solidFill>
              </a:rPr>
              <a:t>latter rain </a:t>
            </a:r>
            <a:r>
              <a:rPr lang="en-AU" sz="2000" dirty="0" smtClean="0"/>
              <a:t>is given </a:t>
            </a:r>
            <a:r>
              <a:rPr lang="en-AU" sz="2000" b="1" u="sng" dirty="0" smtClean="0"/>
              <a:t>to empower men and women to proclaim God’s truth to the world. </a:t>
            </a:r>
            <a:r>
              <a:rPr lang="en-AU" sz="2000" dirty="0" smtClean="0"/>
              <a:t>This they do in a loud cry of the third angel’s message. </a:t>
            </a:r>
          </a:p>
          <a:p>
            <a:endParaRPr lang="en-AU" sz="2400" b="1" dirty="0">
              <a:solidFill>
                <a:srgbClr val="C00000"/>
              </a:solidFill>
            </a:endParaRPr>
          </a:p>
          <a:p>
            <a:pPr algn="ctr"/>
            <a:r>
              <a:rPr lang="en-AU" sz="2400" b="1" cap="small" dirty="0" smtClean="0">
                <a:solidFill>
                  <a:srgbClr val="C00000"/>
                </a:solidFill>
              </a:rPr>
              <a:t>This message has two parts:</a:t>
            </a:r>
          </a:p>
          <a:p>
            <a:endParaRPr lang="en-AU" sz="2400" b="1" dirty="0" smtClean="0">
              <a:solidFill>
                <a:srgbClr val="C00000"/>
              </a:solidFill>
            </a:endParaRPr>
          </a:p>
          <a:p>
            <a:r>
              <a:rPr lang="en-AU" sz="2000" b="1" dirty="0" smtClean="0">
                <a:solidFill>
                  <a:srgbClr val="C00000"/>
                </a:solidFill>
              </a:rPr>
              <a:t>[1] </a:t>
            </a:r>
            <a:r>
              <a:rPr lang="en-AU" sz="2000" dirty="0" smtClean="0"/>
              <a:t>a most solemn warning to keep the Bible Sabbath in order to avoid receiving the mark of the beast </a:t>
            </a:r>
            <a:r>
              <a:rPr lang="en-AU" sz="2000" b="1" dirty="0" smtClean="0">
                <a:solidFill>
                  <a:srgbClr val="FFFF00"/>
                </a:solidFill>
              </a:rPr>
              <a:t>(Rev 14:9-11)</a:t>
            </a:r>
            <a:r>
              <a:rPr lang="en-AU" sz="2000" dirty="0" smtClean="0"/>
              <a:t>,</a:t>
            </a:r>
            <a:r>
              <a:rPr lang="en-AU" sz="2000" b="1" dirty="0" smtClean="0">
                <a:solidFill>
                  <a:srgbClr val="FFFF00"/>
                </a:solidFill>
              </a:rPr>
              <a:t> </a:t>
            </a:r>
            <a:r>
              <a:rPr lang="en-AU" sz="2000" dirty="0" smtClean="0"/>
              <a:t>and </a:t>
            </a:r>
          </a:p>
          <a:p>
            <a:endParaRPr lang="en-AU" sz="2000" dirty="0" smtClean="0"/>
          </a:p>
          <a:p>
            <a:r>
              <a:rPr lang="en-AU" sz="2000" b="1" dirty="0" smtClean="0">
                <a:solidFill>
                  <a:srgbClr val="C00000"/>
                </a:solidFill>
              </a:rPr>
              <a:t>[2] </a:t>
            </a:r>
            <a:r>
              <a:rPr lang="en-AU" sz="2000" dirty="0" smtClean="0"/>
              <a:t>the great truth of Righteousness by Faith </a:t>
            </a:r>
            <a:r>
              <a:rPr lang="en-AU" sz="2000" b="1" dirty="0" smtClean="0">
                <a:solidFill>
                  <a:srgbClr val="FFFF00"/>
                </a:solidFill>
              </a:rPr>
              <a:t>(Rev 14:12). </a:t>
            </a:r>
            <a:endParaRPr lang="en-AU" sz="2000" b="1" dirty="0">
              <a:solidFill>
                <a:srgbClr val="FFFF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316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400110"/>
          </a:xfrm>
          <a:prstGeom prst="rect">
            <a:avLst/>
          </a:prstGeom>
          <a:noFill/>
        </p:spPr>
        <p:txBody>
          <a:bodyPr wrap="square" rtlCol="0">
            <a:spAutoFit/>
          </a:bodyPr>
          <a:lstStyle/>
          <a:p>
            <a:pPr algn="ctr"/>
            <a:r>
              <a:rPr lang="en-AU" sz="2000" b="1" dirty="0" smtClean="0">
                <a:solidFill>
                  <a:srgbClr val="0070C0"/>
                </a:solidFill>
              </a:rPr>
              <a:t>Evangelism  p190. </a:t>
            </a:r>
            <a:endParaRPr lang="en-AU" sz="2000" b="1" dirty="0">
              <a:solidFill>
                <a:srgbClr val="0070C0"/>
              </a:solidFill>
            </a:endParaRP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5" name="Rectangle 4"/>
          <p:cNvSpPr/>
          <p:nvPr/>
        </p:nvSpPr>
        <p:spPr>
          <a:xfrm>
            <a:off x="1907704" y="1528752"/>
            <a:ext cx="7056784" cy="2893100"/>
          </a:xfrm>
          <a:prstGeom prst="rect">
            <a:avLst/>
          </a:prstGeom>
        </p:spPr>
        <p:txBody>
          <a:bodyPr wrap="square">
            <a:spAutoFit/>
          </a:bodyPr>
          <a:lstStyle/>
          <a:p>
            <a:pPr algn="ctr"/>
            <a:r>
              <a:rPr lang="en-AU" sz="2400" b="1" cap="small" dirty="0">
                <a:solidFill>
                  <a:schemeClr val="accent2">
                    <a:lumMod val="75000"/>
                  </a:schemeClr>
                </a:solidFill>
              </a:rPr>
              <a:t>And what is that great truth?</a:t>
            </a:r>
          </a:p>
          <a:p>
            <a:endParaRPr lang="en-AU" dirty="0"/>
          </a:p>
          <a:p>
            <a:r>
              <a:rPr lang="en-AU" dirty="0"/>
              <a:t> </a:t>
            </a:r>
            <a:r>
              <a:rPr lang="en-AU" sz="2000" dirty="0"/>
              <a:t>The fact and experience that, through the </a:t>
            </a:r>
            <a:r>
              <a:rPr lang="en-AU" sz="2000" u="sng" dirty="0"/>
              <a:t>enabling strength of Christ</a:t>
            </a:r>
            <a:r>
              <a:rPr lang="en-AU" sz="2000" dirty="0"/>
              <a:t>, </a:t>
            </a:r>
            <a:r>
              <a:rPr lang="en-AU" sz="2000" b="1" cap="small" dirty="0">
                <a:solidFill>
                  <a:schemeClr val="accent2">
                    <a:lumMod val="75000"/>
                  </a:schemeClr>
                </a:solidFill>
              </a:rPr>
              <a:t>both</a:t>
            </a:r>
            <a:r>
              <a:rPr lang="en-AU" sz="2000" dirty="0"/>
              <a:t> </a:t>
            </a:r>
            <a:r>
              <a:rPr lang="en-AU" sz="2000" u="sng" dirty="0"/>
              <a:t>forgiveness and obedience </a:t>
            </a:r>
            <a:r>
              <a:rPr lang="en-AU" sz="2000" dirty="0"/>
              <a:t>are freely available to all, That is why righteousness by faith can be termed both </a:t>
            </a:r>
            <a:r>
              <a:rPr lang="en-AU" sz="2000" dirty="0">
                <a:solidFill>
                  <a:srgbClr val="FF0000"/>
                </a:solidFill>
              </a:rPr>
              <a:t>“the most fearful threatening ever addressed to mortals” </a:t>
            </a:r>
            <a:r>
              <a:rPr lang="en-AU" sz="2000" dirty="0"/>
              <a:t>and </a:t>
            </a:r>
            <a:r>
              <a:rPr lang="en-AU" sz="2000" dirty="0">
                <a:solidFill>
                  <a:srgbClr val="FF0000"/>
                </a:solidFill>
              </a:rPr>
              <a:t>“the third angel’s message in verity”</a:t>
            </a:r>
          </a:p>
          <a:p>
            <a:endParaRPr lang="en-AU" dirty="0"/>
          </a:p>
          <a:p>
            <a:r>
              <a:rPr lang="en-AU" dirty="0"/>
              <a:t> </a:t>
            </a:r>
          </a:p>
        </p:txBody>
      </p:sp>
    </p:spTree>
    <p:extLst>
      <p:ext uri="{BB962C8B-B14F-4D97-AF65-F5344CB8AC3E}">
        <p14:creationId xmlns:p14="http://schemas.microsoft.com/office/powerpoint/2010/main" val="4048786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lum bright="40000"/>
          </a:blip>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title"/>
          </p:nvPr>
        </p:nvSpPr>
        <p:spPr/>
        <p:txBody>
          <a:bodyPr/>
          <a:lstStyle/>
          <a:p>
            <a:r>
              <a:rPr lang="en-AU" b="1" dirty="0" smtClean="0">
                <a:latin typeface="Century Gothic" pitchFamily="34" charset="0"/>
              </a:rPr>
              <a:t>JUSTIFICATION BY FAITH</a:t>
            </a:r>
            <a:endParaRPr lang="en-AU" dirty="0"/>
          </a:p>
        </p:txBody>
      </p:sp>
      <p:sp>
        <p:nvSpPr>
          <p:cNvPr id="3" name="Content Placeholder 2"/>
          <p:cNvSpPr>
            <a:spLocks noGrp="1"/>
          </p:cNvSpPr>
          <p:nvPr>
            <p:ph idx="1"/>
          </p:nvPr>
        </p:nvSpPr>
        <p:spPr/>
        <p:txBody>
          <a:bodyPr>
            <a:normAutofit fontScale="92500" lnSpcReduction="10000"/>
          </a:bodyPr>
          <a:lstStyle/>
          <a:p>
            <a:pPr>
              <a:buNone/>
            </a:pPr>
            <a:r>
              <a:rPr lang="en-AU" dirty="0" smtClean="0"/>
              <a:t>    </a:t>
            </a:r>
            <a:r>
              <a:rPr lang="en-AU" b="1" dirty="0" smtClean="0"/>
              <a:t>Made righteous:  </a:t>
            </a:r>
            <a:r>
              <a:rPr lang="en-AU" dirty="0" smtClean="0"/>
              <a:t>“Not by works of righteousness which we have done, but according to His mercy He saved us, </a:t>
            </a:r>
            <a:r>
              <a:rPr lang="en-AU" b="1" i="1" dirty="0" smtClean="0"/>
              <a:t>by the washing of regeneration, and renewing of the Holy Ghost</a:t>
            </a:r>
            <a:r>
              <a:rPr lang="en-AU" dirty="0" smtClean="0"/>
              <a:t>; which He shed on us abundantly through Jesus Christ our Saviour; that being justified by His grace, we should be made heirs according to the hope of eternal life.” </a:t>
            </a:r>
            <a:r>
              <a:rPr lang="en-AU" b="1" dirty="0" smtClean="0"/>
              <a:t>Titus 3: 5 - 7</a:t>
            </a:r>
            <a:endParaRPr lang="en-AU" dirty="0"/>
          </a:p>
        </p:txBody>
      </p:sp>
      <p:pic>
        <p:nvPicPr>
          <p:cNvPr id="5" name="Picture 4" descr="Jesus on h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273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87354"/>
            <a:ext cx="2664296" cy="646331"/>
          </a:xfrm>
          <a:prstGeom prst="rect">
            <a:avLst/>
          </a:prstGeom>
          <a:solidFill>
            <a:srgbClr val="060925"/>
          </a:solidFill>
        </p:spPr>
        <p:txBody>
          <a:bodyPr wrap="square" rtlCol="0">
            <a:spAutoFit/>
          </a:bodyPr>
          <a:lstStyle/>
          <a:p>
            <a:endParaRPr lang="en-AU" dirty="0">
              <a:solidFill>
                <a:prstClr val="black"/>
              </a:solidFill>
            </a:endParaRPr>
          </a:p>
          <a:p>
            <a:endParaRPr lang="en-AU" dirty="0">
              <a:solidFill>
                <a:prstClr val="black"/>
              </a:solidFill>
            </a:endParaRPr>
          </a:p>
        </p:txBody>
      </p:sp>
      <p:sp>
        <p:nvSpPr>
          <p:cNvPr id="6" name="TextBox 5"/>
          <p:cNvSpPr txBox="1"/>
          <p:nvPr/>
        </p:nvSpPr>
        <p:spPr>
          <a:xfrm>
            <a:off x="0" y="1383618"/>
            <a:ext cx="6302110" cy="1938992"/>
          </a:xfrm>
          <a:prstGeom prst="rect">
            <a:avLst/>
          </a:prstGeom>
          <a:noFill/>
        </p:spPr>
        <p:txBody>
          <a:bodyPr wrap="square" rtlCol="0">
            <a:spAutoFit/>
          </a:bodyPr>
          <a:lstStyle/>
          <a:p>
            <a:pPr algn="ctr"/>
            <a:r>
              <a:rPr lang="en-AU" sz="6000" dirty="0" smtClean="0">
                <a:solidFill>
                  <a:srgbClr val="FFFF00"/>
                </a:solidFill>
                <a:latin typeface="Algerian" pitchFamily="82" charset="0"/>
              </a:rPr>
              <a:t>Judgement of the Living</a:t>
            </a:r>
            <a:endParaRPr lang="en-AU" sz="6000" dirty="0">
              <a:solidFill>
                <a:srgbClr val="FFFF00"/>
              </a:solidFill>
              <a:latin typeface="Algerian" pitchFamily="82" charset="0"/>
            </a:endParaRPr>
          </a:p>
        </p:txBody>
      </p:sp>
    </p:spTree>
    <p:extLst>
      <p:ext uri="{BB962C8B-B14F-4D97-AF65-F5344CB8AC3E}">
        <p14:creationId xmlns:p14="http://schemas.microsoft.com/office/powerpoint/2010/main" val="68875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539552" y="771550"/>
            <a:ext cx="7920880" cy="3519422"/>
          </a:xfrm>
        </p:spPr>
        <p:txBody>
          <a:bodyPr>
            <a:noAutofit/>
          </a:bodyPr>
          <a:lstStyle/>
          <a:p>
            <a:pPr marL="65290" lvl="0" indent="0" algn="ctr" fontAlgn="base">
              <a:spcAft>
                <a:spcPct val="0"/>
              </a:spcAft>
              <a:buClr>
                <a:srgbClr val="86D1EC"/>
              </a:buClr>
              <a:buSzPct val="90000"/>
              <a:buNone/>
            </a:pPr>
            <a:r>
              <a:rPr lang="en-AU" sz="2000" b="1" dirty="0" smtClean="0">
                <a:solidFill>
                  <a:schemeClr val="accent2">
                    <a:lumMod val="75000"/>
                  </a:schemeClr>
                </a:solidFill>
              </a:rPr>
              <a:t>THE TIMING OF THE INVESTIGATIVE JUDGMENT</a:t>
            </a:r>
            <a:endParaRPr lang="en-AU" sz="2000" b="1" dirty="0" smtClean="0">
              <a:solidFill>
                <a:schemeClr val="accent6">
                  <a:lumMod val="75000"/>
                </a:schemeClr>
              </a:solidFill>
            </a:endParaRPr>
          </a:p>
          <a:p>
            <a:pPr marL="65290" lvl="0" indent="0" fontAlgn="base">
              <a:spcAft>
                <a:spcPct val="0"/>
              </a:spcAft>
              <a:buClr>
                <a:srgbClr val="86D1EC"/>
              </a:buClr>
              <a:buSzPct val="90000"/>
              <a:buNone/>
            </a:pPr>
            <a:r>
              <a:rPr lang="en-AU" sz="2000" dirty="0" smtClean="0"/>
              <a:t>	In view of the above information, should we not be able to pinpoint the year when the investigative judgment will begin, or at be able to tell how many months occur between it and some other event?</a:t>
            </a:r>
          </a:p>
          <a:p>
            <a:pPr marL="65290" lvl="0" indent="0" fontAlgn="base">
              <a:spcAft>
                <a:spcPct val="0"/>
              </a:spcAft>
              <a:buClr>
                <a:srgbClr val="86D1EC"/>
              </a:buClr>
              <a:buSzPct val="90000"/>
              <a:buNone/>
            </a:pPr>
            <a:r>
              <a:rPr lang="en-AU" sz="2000" b="1" cap="small" dirty="0" smtClean="0">
                <a:solidFill>
                  <a:srgbClr val="FF0000"/>
                </a:solidFill>
              </a:rPr>
              <a:t> 	No, </a:t>
            </a:r>
            <a:r>
              <a:rPr lang="en-AU" sz="2000" dirty="0" smtClean="0"/>
              <a:t>it is not possible to set a date for the occurrence of this event, or to determine time spans leading to or away from it. None can know how soon it will pass to the cases of the living and no man know how near we are to the close of it </a:t>
            </a:r>
            <a:r>
              <a:rPr lang="en-AU" sz="2000" dirty="0" smtClean="0">
                <a:solidFill>
                  <a:srgbClr val="FFFF00"/>
                </a:solidFill>
              </a:rPr>
              <a:t>(GC 490-491)</a:t>
            </a:r>
          </a:p>
          <a:p>
            <a:pPr marL="65290" lvl="0" indent="0" fontAlgn="base">
              <a:spcAft>
                <a:spcPct val="0"/>
              </a:spcAft>
              <a:buClr>
                <a:srgbClr val="86D1EC"/>
              </a:buClr>
              <a:buSzPct val="90000"/>
              <a:buNone/>
            </a:pPr>
            <a:r>
              <a:rPr lang="en-AU" sz="2000" dirty="0" smtClean="0"/>
              <a:t>	As with every other aspect of closing events, no man can deduce no accurate time setting, no dates, and no time spans.</a:t>
            </a:r>
            <a:endParaRPr lang="en-AU" sz="2400" b="1" dirty="0">
              <a:solidFill>
                <a:srgbClr val="001726"/>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764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827058" y="519522"/>
            <a:ext cx="7489358" cy="540060"/>
          </a:xfrm>
        </p:spPr>
        <p:txBody>
          <a:bodyPr>
            <a:noAutofit/>
          </a:bodyPr>
          <a:lstStyle/>
          <a:p>
            <a:pPr marL="65290" lvl="0" indent="0" algn="ctr" fontAlgn="base">
              <a:spcAft>
                <a:spcPct val="0"/>
              </a:spcAft>
              <a:buClr>
                <a:srgbClr val="86D1EC"/>
              </a:buClr>
              <a:buSzPct val="90000"/>
              <a:buNone/>
            </a:pPr>
            <a:r>
              <a:rPr lang="en-AU" sz="2400" b="1" cap="all" dirty="0" smtClean="0">
                <a:solidFill>
                  <a:srgbClr val="C00000"/>
                </a:solidFill>
              </a:rPr>
              <a:t>Judgement still Future</a:t>
            </a:r>
          </a:p>
        </p:txBody>
      </p:sp>
      <p:sp>
        <p:nvSpPr>
          <p:cNvPr id="464901" name="Text Box 5"/>
          <p:cNvSpPr txBox="1">
            <a:spLocks noChangeArrowheads="1"/>
          </p:cNvSpPr>
          <p:nvPr/>
        </p:nvSpPr>
        <p:spPr bwMode="auto">
          <a:xfrm>
            <a:off x="827058" y="2757832"/>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 y="4506245"/>
            <a:ext cx="9126537" cy="62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235" y="1188171"/>
            <a:ext cx="7849529" cy="3139321"/>
          </a:xfrm>
          <a:prstGeom prst="rect">
            <a:avLst/>
          </a:prstGeom>
          <a:noFill/>
        </p:spPr>
        <p:txBody>
          <a:bodyPr wrap="square" rtlCol="0">
            <a:spAutoFit/>
          </a:bodyPr>
          <a:lstStyle/>
          <a:p>
            <a:r>
              <a:rPr lang="en-AU" b="1" u="sng" dirty="0" smtClean="0"/>
              <a:t>The judgement has not yet passed to the living</a:t>
            </a:r>
            <a:r>
              <a:rPr lang="en-AU" dirty="0" smtClean="0"/>
              <a:t>. But this is understandable, since the event that would initiate the setting up of the image, by the </a:t>
            </a:r>
            <a:r>
              <a:rPr lang="en-AU" dirty="0" err="1" smtClean="0"/>
              <a:t>enactement</a:t>
            </a:r>
            <a:r>
              <a:rPr lang="en-AU" dirty="0" smtClean="0"/>
              <a:t> of the National Sunday Law, has not yet occurred.</a:t>
            </a:r>
          </a:p>
          <a:p>
            <a:endParaRPr lang="en-AU" dirty="0" smtClean="0"/>
          </a:p>
          <a:p>
            <a:r>
              <a:rPr lang="en-AU" dirty="0" smtClean="0"/>
              <a:t>It should be noted here that </a:t>
            </a:r>
            <a:r>
              <a:rPr lang="en-AU" b="1" cap="small" dirty="0" smtClean="0">
                <a:solidFill>
                  <a:srgbClr val="C00000"/>
                </a:solidFill>
              </a:rPr>
              <a:t>Senator Blair </a:t>
            </a:r>
            <a:r>
              <a:rPr lang="en-AU" dirty="0" smtClean="0"/>
              <a:t>had introduced the </a:t>
            </a:r>
            <a:r>
              <a:rPr lang="en-AU" b="1" dirty="0" smtClean="0">
                <a:solidFill>
                  <a:srgbClr val="C00000"/>
                </a:solidFill>
              </a:rPr>
              <a:t>Blair Sunday Rest Bill </a:t>
            </a:r>
            <a:r>
              <a:rPr lang="en-AU" dirty="0" smtClean="0"/>
              <a:t>to the US Congress at the time these next two statements were penned (around 1887-1888). We were told that, </a:t>
            </a:r>
            <a:r>
              <a:rPr lang="en-AU" b="1" dirty="0" smtClean="0"/>
              <a:t>if the act had become law of the land, it would mean that the judgement was about to pass to the living. </a:t>
            </a:r>
          </a:p>
          <a:p>
            <a:endParaRPr lang="en-AU" b="1" dirty="0" smtClean="0"/>
          </a:p>
          <a:p>
            <a:r>
              <a:rPr lang="en-AU" dirty="0" smtClean="0"/>
              <a:t>However, in God’s mercy, the Blair Act was never enacted and Congress has not since tried to enact a National Sunday Law.</a:t>
            </a:r>
            <a:endParaRPr lang="en-AU" dirty="0"/>
          </a:p>
        </p:txBody>
      </p:sp>
    </p:spTree>
    <p:extLst>
      <p:ext uri="{BB962C8B-B14F-4D97-AF65-F5344CB8AC3E}">
        <p14:creationId xmlns:p14="http://schemas.microsoft.com/office/powerpoint/2010/main" val="1293904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400110"/>
          </a:xfrm>
          <a:prstGeom prst="rect">
            <a:avLst/>
          </a:prstGeom>
          <a:noFill/>
        </p:spPr>
        <p:txBody>
          <a:bodyPr wrap="square" rtlCol="0">
            <a:spAutoFit/>
          </a:bodyPr>
          <a:lstStyle/>
          <a:p>
            <a:pPr algn="ctr"/>
            <a:r>
              <a:rPr lang="en-AU" sz="2000" b="1" dirty="0" smtClean="0">
                <a:solidFill>
                  <a:srgbClr val="0070C0"/>
                </a:solidFill>
              </a:rPr>
              <a:t>5 Testimonies p526</a:t>
            </a:r>
            <a:endParaRPr lang="en-AU" sz="2000" b="1" dirty="0">
              <a:solidFill>
                <a:srgbClr val="0070C0"/>
              </a:solidFill>
            </a:endParaRP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5" name="Rectangle 4"/>
          <p:cNvSpPr/>
          <p:nvPr/>
        </p:nvSpPr>
        <p:spPr>
          <a:xfrm>
            <a:off x="1907704" y="1528752"/>
            <a:ext cx="7056784" cy="646331"/>
          </a:xfrm>
          <a:prstGeom prst="rect">
            <a:avLst/>
          </a:prstGeom>
        </p:spPr>
        <p:txBody>
          <a:bodyPr wrap="square">
            <a:spAutoFit/>
          </a:bodyPr>
          <a:lstStyle/>
          <a:p>
            <a:endParaRPr lang="en-AU" dirty="0"/>
          </a:p>
          <a:p>
            <a:r>
              <a:rPr lang="en-AU" dirty="0"/>
              <a:t> </a:t>
            </a:r>
          </a:p>
        </p:txBody>
      </p:sp>
      <p:sp>
        <p:nvSpPr>
          <p:cNvPr id="2" name="Rectangle 1"/>
          <p:cNvSpPr/>
          <p:nvPr/>
        </p:nvSpPr>
        <p:spPr>
          <a:xfrm>
            <a:off x="1979712" y="1131590"/>
            <a:ext cx="6750496" cy="4062651"/>
          </a:xfrm>
          <a:prstGeom prst="rect">
            <a:avLst/>
          </a:prstGeom>
        </p:spPr>
        <p:txBody>
          <a:bodyPr wrap="square">
            <a:spAutoFit/>
          </a:bodyPr>
          <a:lstStyle/>
          <a:p>
            <a:pPr algn="ctr"/>
            <a:r>
              <a:rPr lang="en-AU" sz="2000" b="1" cap="small" dirty="0">
                <a:solidFill>
                  <a:srgbClr val="C00000"/>
                </a:solidFill>
              </a:rPr>
              <a:t>1 - The judgment will pass to the living at the time of the national Sunday law</a:t>
            </a:r>
            <a:r>
              <a:rPr lang="en-AU" sz="2000" dirty="0"/>
              <a:t>.</a:t>
            </a:r>
          </a:p>
          <a:p>
            <a:r>
              <a:rPr lang="en-AU" sz="2000" dirty="0"/>
              <a:t>“It is no time to be ashamed of our faith. We are a spectacle to the world, to angels, and to men. The whole universe is looking with inexpressible interest to see the closing work of the great controversy between Christ and Satan. </a:t>
            </a:r>
            <a:r>
              <a:rPr lang="en-AU" sz="2000" b="1" dirty="0">
                <a:solidFill>
                  <a:schemeClr val="accent2"/>
                </a:solidFill>
              </a:rPr>
              <a:t>At such a time as this, just as the great work of </a:t>
            </a:r>
            <a:r>
              <a:rPr lang="en-AU" sz="2000" b="1" dirty="0" smtClean="0">
                <a:solidFill>
                  <a:schemeClr val="accent2"/>
                </a:solidFill>
              </a:rPr>
              <a:t>judging </a:t>
            </a:r>
            <a:r>
              <a:rPr lang="en-AU" sz="2000" b="1" dirty="0">
                <a:solidFill>
                  <a:schemeClr val="accent2"/>
                </a:solidFill>
              </a:rPr>
              <a:t>the living Is to begin</a:t>
            </a:r>
            <a:r>
              <a:rPr lang="en-AU" sz="2000" dirty="0"/>
              <a:t>, shall we allow unsanctified ambition to take possession of the heart? What can be of any worth to us now except to be found loyal and true to the God of heaven? What is there of any real value in this world when we are on the very borders of the eternal world?” </a:t>
            </a:r>
          </a:p>
          <a:p>
            <a:endParaRPr lang="en-AU" dirty="0"/>
          </a:p>
        </p:txBody>
      </p:sp>
    </p:spTree>
    <p:extLst>
      <p:ext uri="{BB962C8B-B14F-4D97-AF65-F5344CB8AC3E}">
        <p14:creationId xmlns:p14="http://schemas.microsoft.com/office/powerpoint/2010/main" val="1138841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400110"/>
          </a:xfrm>
          <a:prstGeom prst="rect">
            <a:avLst/>
          </a:prstGeom>
          <a:noFill/>
        </p:spPr>
        <p:txBody>
          <a:bodyPr wrap="square" rtlCol="0">
            <a:spAutoFit/>
          </a:bodyPr>
          <a:lstStyle/>
          <a:p>
            <a:pPr algn="ctr"/>
            <a:r>
              <a:rPr lang="en-AU" sz="2000" b="1" dirty="0" smtClean="0">
                <a:solidFill>
                  <a:srgbClr val="0070C0"/>
                </a:solidFill>
              </a:rPr>
              <a:t>6 Testimonies p130</a:t>
            </a:r>
            <a:endParaRPr lang="en-AU" sz="2000" b="1" dirty="0">
              <a:solidFill>
                <a:srgbClr val="0070C0"/>
              </a:solidFill>
            </a:endParaRP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5" name="Rectangle 4"/>
          <p:cNvSpPr/>
          <p:nvPr/>
        </p:nvSpPr>
        <p:spPr>
          <a:xfrm>
            <a:off x="1907704" y="1528752"/>
            <a:ext cx="7056784" cy="646331"/>
          </a:xfrm>
          <a:prstGeom prst="rect">
            <a:avLst/>
          </a:prstGeom>
        </p:spPr>
        <p:txBody>
          <a:bodyPr wrap="square">
            <a:spAutoFit/>
          </a:bodyPr>
          <a:lstStyle/>
          <a:p>
            <a:endParaRPr lang="en-AU" dirty="0"/>
          </a:p>
          <a:p>
            <a:r>
              <a:rPr lang="en-AU" dirty="0"/>
              <a:t> </a:t>
            </a:r>
          </a:p>
        </p:txBody>
      </p:sp>
      <p:sp>
        <p:nvSpPr>
          <p:cNvPr id="2" name="Rectangle 1"/>
          <p:cNvSpPr/>
          <p:nvPr/>
        </p:nvSpPr>
        <p:spPr>
          <a:xfrm>
            <a:off x="1763714" y="1995686"/>
            <a:ext cx="7272782" cy="1323439"/>
          </a:xfrm>
          <a:prstGeom prst="rect">
            <a:avLst/>
          </a:prstGeom>
        </p:spPr>
        <p:txBody>
          <a:bodyPr wrap="square">
            <a:spAutoFit/>
          </a:bodyPr>
          <a:lstStyle/>
          <a:p>
            <a:r>
              <a:rPr lang="en-AU" sz="2000" dirty="0"/>
              <a:t>“Now, when the great work of </a:t>
            </a:r>
            <a:r>
              <a:rPr lang="en-AU" sz="2000" dirty="0" smtClean="0"/>
              <a:t>judging </a:t>
            </a:r>
            <a:r>
              <a:rPr lang="en-AU" sz="2000" dirty="0"/>
              <a:t>the living is </a:t>
            </a:r>
            <a:r>
              <a:rPr lang="en-AU" sz="2000" b="1" u="sng" dirty="0"/>
              <a:t>about to begin</a:t>
            </a:r>
            <a:r>
              <a:rPr lang="en-AU" sz="2000" dirty="0"/>
              <a:t>. . </a:t>
            </a:r>
            <a:r>
              <a:rPr lang="en-AU" sz="2000" b="1" cap="small" dirty="0">
                <a:solidFill>
                  <a:srgbClr val="FF0000"/>
                </a:solidFill>
              </a:rPr>
              <a:t>In every case </a:t>
            </a:r>
            <a:r>
              <a:rPr lang="en-AU" sz="2000" dirty="0"/>
              <a:t>the great decision is to be made whether we shall receive the mark of the beast or his image, or the seal of the living God.”-</a:t>
            </a:r>
          </a:p>
        </p:txBody>
      </p:sp>
    </p:spTree>
    <p:extLst>
      <p:ext uri="{BB962C8B-B14F-4D97-AF65-F5344CB8AC3E}">
        <p14:creationId xmlns:p14="http://schemas.microsoft.com/office/powerpoint/2010/main" val="2331681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p:cNvSpPr>
          <p:nvPr>
            <p:ph type="subTitle" idx="1"/>
          </p:nvPr>
        </p:nvSpPr>
        <p:spPr/>
        <p:txBody>
          <a:bodyPr/>
          <a:lstStyle/>
          <a:p>
            <a:endParaRPr lang="en-US"/>
          </a:p>
        </p:txBody>
      </p:sp>
      <p:pic>
        <p:nvPicPr>
          <p:cNvPr id="399364" name="Picture 4"/>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9144000" cy="51387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6" name="Picture 6" descr="ellen_white-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63713" cy="948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226844"/>
            <a:ext cx="5040560" cy="400110"/>
          </a:xfrm>
          <a:prstGeom prst="rect">
            <a:avLst/>
          </a:prstGeom>
          <a:noFill/>
        </p:spPr>
        <p:txBody>
          <a:bodyPr wrap="square" rtlCol="0">
            <a:spAutoFit/>
          </a:bodyPr>
          <a:lstStyle/>
          <a:p>
            <a:pPr algn="ctr"/>
            <a:r>
              <a:rPr lang="en-AU" sz="2000" b="1" dirty="0">
                <a:solidFill>
                  <a:srgbClr val="0070C0"/>
                </a:solidFill>
              </a:rPr>
              <a:t>5 Testimonies,  p590</a:t>
            </a:r>
          </a:p>
        </p:txBody>
      </p:sp>
      <p:sp>
        <p:nvSpPr>
          <p:cNvPr id="4" name="Rectangle 3"/>
          <p:cNvSpPr/>
          <p:nvPr/>
        </p:nvSpPr>
        <p:spPr>
          <a:xfrm>
            <a:off x="2051720" y="1275606"/>
            <a:ext cx="6840760" cy="506292"/>
          </a:xfrm>
          <a:prstGeom prst="rect">
            <a:avLst/>
          </a:prstGeom>
        </p:spPr>
        <p:txBody>
          <a:bodyPr wrap="square">
            <a:spAutoFit/>
          </a:bodyPr>
          <a:lstStyle/>
          <a:p>
            <a:pPr>
              <a:lnSpc>
                <a:spcPct val="150000"/>
              </a:lnSpc>
            </a:pPr>
            <a:endParaRPr lang="en-AU" sz="2000" dirty="0"/>
          </a:p>
        </p:txBody>
      </p:sp>
      <p:sp>
        <p:nvSpPr>
          <p:cNvPr id="5" name="Rectangle 4"/>
          <p:cNvSpPr/>
          <p:nvPr/>
        </p:nvSpPr>
        <p:spPr>
          <a:xfrm>
            <a:off x="1907704" y="1528752"/>
            <a:ext cx="7056784" cy="646331"/>
          </a:xfrm>
          <a:prstGeom prst="rect">
            <a:avLst/>
          </a:prstGeom>
        </p:spPr>
        <p:txBody>
          <a:bodyPr wrap="square">
            <a:spAutoFit/>
          </a:bodyPr>
          <a:lstStyle/>
          <a:p>
            <a:endParaRPr lang="en-AU" dirty="0"/>
          </a:p>
          <a:p>
            <a:r>
              <a:rPr lang="en-AU" dirty="0"/>
              <a:t> </a:t>
            </a:r>
          </a:p>
        </p:txBody>
      </p:sp>
      <p:sp>
        <p:nvSpPr>
          <p:cNvPr id="2" name="Rectangle 1"/>
          <p:cNvSpPr/>
          <p:nvPr/>
        </p:nvSpPr>
        <p:spPr>
          <a:xfrm>
            <a:off x="1907704" y="1347614"/>
            <a:ext cx="7056784" cy="2893100"/>
          </a:xfrm>
          <a:prstGeom prst="rect">
            <a:avLst/>
          </a:prstGeom>
        </p:spPr>
        <p:txBody>
          <a:bodyPr wrap="square">
            <a:spAutoFit/>
          </a:bodyPr>
          <a:lstStyle/>
          <a:p>
            <a:pPr algn="ctr"/>
            <a:r>
              <a:rPr lang="en-AU" sz="2400" b="1" cap="small" dirty="0">
                <a:solidFill>
                  <a:srgbClr val="C00000"/>
                </a:solidFill>
              </a:rPr>
              <a:t>2 - Now is the time to prepare for the judgment.</a:t>
            </a:r>
          </a:p>
          <a:p>
            <a:endParaRPr lang="en-AU" dirty="0"/>
          </a:p>
          <a:p>
            <a:r>
              <a:rPr lang="en-AU" sz="2000" dirty="0"/>
              <a:t>“I cannot express to you the intense desire of my soul that you should all </a:t>
            </a:r>
            <a:r>
              <a:rPr lang="en-AU" sz="2000" u="sng" dirty="0"/>
              <a:t>seek the Lord most earnestly while He may be found</a:t>
            </a:r>
            <a:r>
              <a:rPr lang="en-AU" sz="2000" dirty="0"/>
              <a:t>. </a:t>
            </a:r>
            <a:r>
              <a:rPr lang="en-AU" sz="2000" b="1" dirty="0">
                <a:solidFill>
                  <a:srgbClr val="FF0000"/>
                </a:solidFill>
              </a:rPr>
              <a:t>We are in the day of God’s preparation. </a:t>
            </a:r>
            <a:r>
              <a:rPr lang="en-AU" sz="2000" dirty="0"/>
              <a:t>Let nothing be regarded as of sufficient worth to draw your minds from the work of preparing for the great Day of Judgment. </a:t>
            </a:r>
            <a:r>
              <a:rPr lang="en-AU" sz="2000" b="1" dirty="0">
                <a:solidFill>
                  <a:schemeClr val="accent2">
                    <a:lumMod val="75000"/>
                  </a:schemeClr>
                </a:solidFill>
              </a:rPr>
              <a:t>Get ready</a:t>
            </a:r>
            <a:r>
              <a:rPr lang="en-AU" sz="2000" dirty="0"/>
              <a:t>. Let not cold unbelief hold your souls away from God, but let His love burn on the altar of your hearts.” </a:t>
            </a:r>
          </a:p>
        </p:txBody>
      </p:sp>
    </p:spTree>
    <p:extLst>
      <p:ext uri="{BB962C8B-B14F-4D97-AF65-F5344CB8AC3E}">
        <p14:creationId xmlns:p14="http://schemas.microsoft.com/office/powerpoint/2010/main" val="2340135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36562"/>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690859" y="195486"/>
            <a:ext cx="7992888" cy="4616648"/>
          </a:xfrm>
          <a:prstGeom prst="rect">
            <a:avLst/>
          </a:prstGeom>
        </p:spPr>
        <p:txBody>
          <a:bodyPr wrap="square">
            <a:spAutoFit/>
          </a:bodyPr>
          <a:lstStyle/>
          <a:p>
            <a:pPr algn="ctr"/>
            <a:r>
              <a:rPr lang="en-AU" sz="2000" b="1" cap="all" dirty="0" smtClean="0">
                <a:solidFill>
                  <a:srgbClr val="C00000"/>
                </a:solidFill>
              </a:rPr>
              <a:t>JUDGED BY THE LIGHT WE HAVE RECEIVED</a:t>
            </a:r>
          </a:p>
          <a:p>
            <a:endParaRPr lang="en-AU" dirty="0" smtClean="0"/>
          </a:p>
          <a:p>
            <a:r>
              <a:rPr lang="en-AU" b="1" dirty="0" smtClean="0">
                <a:solidFill>
                  <a:srgbClr val="C00000"/>
                </a:solidFill>
              </a:rPr>
              <a:t>1</a:t>
            </a:r>
            <a:r>
              <a:rPr lang="en-AU" dirty="0" smtClean="0"/>
              <a:t> - </a:t>
            </a:r>
            <a:r>
              <a:rPr lang="en-AU" sz="2000" dirty="0" smtClean="0"/>
              <a:t>In the investigative judgment, all will be judged by how they acted in relation to what they knew. “All must wait for the appointed time, until the warning shall have gone to all parts of the world, </a:t>
            </a:r>
            <a:r>
              <a:rPr lang="en-AU" sz="2000" b="1" u="sng" dirty="0" smtClean="0">
                <a:solidFill>
                  <a:srgbClr val="002060"/>
                </a:solidFill>
              </a:rPr>
              <a:t>until sufficient light and evidence have been given to every soul.</a:t>
            </a:r>
            <a:r>
              <a:rPr lang="en-AU" sz="2000" dirty="0" smtClean="0"/>
              <a:t> Some will have less light than others, but each one will be judged according to the light received.”-</a:t>
            </a:r>
          </a:p>
          <a:p>
            <a:pPr algn="r"/>
            <a:r>
              <a:rPr lang="en-AU" sz="2000" b="1" i="1" dirty="0" smtClean="0">
                <a:solidFill>
                  <a:srgbClr val="7030A0"/>
                </a:solidFill>
              </a:rPr>
              <a:t>Last Day Events, 217</a:t>
            </a:r>
          </a:p>
          <a:p>
            <a:endParaRPr lang="en-AU" sz="2000" dirty="0" smtClean="0"/>
          </a:p>
          <a:p>
            <a:r>
              <a:rPr lang="en-AU" sz="2000" dirty="0" smtClean="0"/>
              <a:t>“Many who have not had the privileges that we have had will go into heaven before those who have had great light and who have not walked in it. Many have lived up to the best light they have had and will be judged accordingly. “</a:t>
            </a:r>
          </a:p>
          <a:p>
            <a:pPr algn="r"/>
            <a:r>
              <a:rPr lang="en-AU" sz="2000" b="1" i="1" dirty="0" smtClean="0">
                <a:solidFill>
                  <a:srgbClr val="7030A0"/>
                </a:solidFill>
              </a:rPr>
              <a:t>Last Day Events, 216</a:t>
            </a:r>
            <a:r>
              <a:rPr lang="en-AU" b="1" i="1" dirty="0" smtClean="0">
                <a:solidFill>
                  <a:srgbClr val="7030A0"/>
                </a:solidFill>
              </a:rPr>
              <a:t>.</a:t>
            </a: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345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395536" y="418382"/>
            <a:ext cx="8352928" cy="3989572"/>
          </a:xfrm>
        </p:spPr>
        <p:txBody>
          <a:bodyPr>
            <a:noAutofit/>
          </a:bodyPr>
          <a:lstStyle/>
          <a:p>
            <a:pPr marL="65290" lvl="0" indent="0" fontAlgn="base">
              <a:spcAft>
                <a:spcPct val="0"/>
              </a:spcAft>
              <a:buClr>
                <a:srgbClr val="86D1EC"/>
              </a:buClr>
              <a:buSzPct val="90000"/>
              <a:buNone/>
            </a:pPr>
            <a:r>
              <a:rPr lang="en-AU" sz="2000" dirty="0" smtClean="0"/>
              <a:t>“We have been given great light in regard to God’s law. </a:t>
            </a:r>
            <a:r>
              <a:rPr lang="en-AU" sz="2000" b="1" cap="small" dirty="0" smtClean="0">
                <a:solidFill>
                  <a:srgbClr val="C00000"/>
                </a:solidFill>
              </a:rPr>
              <a:t>This law is the standard of character.</a:t>
            </a:r>
            <a:r>
              <a:rPr lang="en-AU" sz="2000" cap="small" dirty="0" smtClean="0">
                <a:solidFill>
                  <a:srgbClr val="C00000"/>
                </a:solidFill>
              </a:rPr>
              <a:t> </a:t>
            </a:r>
            <a:r>
              <a:rPr lang="en-AU" sz="2000" dirty="0" smtClean="0"/>
              <a:t>To it man is now required to conform, and by it he will be judged in the last great day. In that day men will be dealt with according to the light they have received.”-</a:t>
            </a:r>
          </a:p>
          <a:p>
            <a:pPr marL="65290" lvl="0" indent="0" algn="r" fontAlgn="base">
              <a:spcAft>
                <a:spcPct val="0"/>
              </a:spcAft>
              <a:buClr>
                <a:srgbClr val="86D1EC"/>
              </a:buClr>
              <a:buSzPct val="90000"/>
              <a:buNone/>
            </a:pPr>
            <a:r>
              <a:rPr lang="en-AU" sz="2000" b="1" i="1" dirty="0" smtClean="0">
                <a:solidFill>
                  <a:srgbClr val="7030A0"/>
                </a:solidFill>
              </a:rPr>
              <a:t>Last Day Events, 217</a:t>
            </a:r>
          </a:p>
          <a:p>
            <a:pPr marL="65290" lvl="0" indent="0" fontAlgn="base">
              <a:spcAft>
                <a:spcPct val="0"/>
              </a:spcAft>
              <a:buClr>
                <a:srgbClr val="86D1EC"/>
              </a:buClr>
              <a:buSzPct val="90000"/>
              <a:buNone/>
            </a:pPr>
            <a:r>
              <a:rPr lang="en-AU" sz="2000" dirty="0" smtClean="0"/>
              <a:t> “Those who have had great light and have disregarded it stand in a worse position than those who have not been given so many advantages. They exalt themselves but not the Lord. The punishment inflicted on human beings will in every case be proportionate to the dishonour they have brought on God.” </a:t>
            </a:r>
          </a:p>
          <a:p>
            <a:pPr marL="65290" lvl="0" indent="0" algn="r" fontAlgn="base">
              <a:spcAft>
                <a:spcPct val="0"/>
              </a:spcAft>
              <a:buClr>
                <a:srgbClr val="86D1EC"/>
              </a:buClr>
              <a:buSzPct val="90000"/>
              <a:buNone/>
            </a:pPr>
            <a:r>
              <a:rPr lang="en-AU" sz="2000" b="1" i="1" dirty="0" smtClean="0">
                <a:solidFill>
                  <a:srgbClr val="7030A0"/>
                </a:solidFill>
              </a:rPr>
              <a:t>8 Manuscript Releases, 168.</a:t>
            </a:r>
          </a:p>
          <a:p>
            <a:pPr marL="65290" lvl="0" indent="0" fontAlgn="base">
              <a:spcAft>
                <a:spcPct val="0"/>
              </a:spcAft>
              <a:buClr>
                <a:srgbClr val="86D1EC"/>
              </a:buClr>
              <a:buSzPct val="90000"/>
              <a:buNone/>
            </a:pPr>
            <a:r>
              <a:rPr lang="en-AU" sz="2000" dirty="0" smtClean="0"/>
              <a:t>“Everyone is to have sufficient light to make his decision intelligently.”-</a:t>
            </a:r>
          </a:p>
          <a:p>
            <a:pPr marL="65290" lvl="0" indent="0" algn="r" fontAlgn="base">
              <a:spcAft>
                <a:spcPct val="0"/>
              </a:spcAft>
              <a:buClr>
                <a:srgbClr val="86D1EC"/>
              </a:buClr>
              <a:buSzPct val="90000"/>
              <a:buNone/>
            </a:pPr>
            <a:r>
              <a:rPr lang="en-AU" sz="2000" b="1" i="1" dirty="0" smtClean="0">
                <a:solidFill>
                  <a:srgbClr val="7030A0"/>
                </a:solidFill>
              </a:rPr>
              <a:t>Great Controversy, 605</a:t>
            </a:r>
          </a:p>
          <a:p>
            <a:pPr marL="65290" lvl="0" indent="0" fontAlgn="base">
              <a:spcAft>
                <a:spcPct val="0"/>
              </a:spcAft>
              <a:buClr>
                <a:srgbClr val="86D1EC"/>
              </a:buClr>
              <a:buSzPct val="90000"/>
              <a:buNone/>
            </a:pP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228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642904"/>
            <a:ext cx="7992888" cy="3200876"/>
          </a:xfrm>
          <a:prstGeom prst="rect">
            <a:avLst/>
          </a:prstGeom>
        </p:spPr>
        <p:txBody>
          <a:bodyPr wrap="square">
            <a:spAutoFit/>
          </a:bodyPr>
          <a:lstStyle/>
          <a:p>
            <a:pPr algn="ctr"/>
            <a:r>
              <a:rPr lang="en-AU" sz="2200" b="1" cap="small" dirty="0" smtClean="0">
                <a:solidFill>
                  <a:srgbClr val="C00000"/>
                </a:solidFill>
              </a:rPr>
              <a:t>2 - No one will be judged on the basis of light they did not have opportunity to accept.</a:t>
            </a:r>
          </a:p>
          <a:p>
            <a:endParaRPr lang="en-AU" dirty="0" smtClean="0"/>
          </a:p>
          <a:p>
            <a:r>
              <a:rPr lang="en-AU" sz="2000" dirty="0" smtClean="0"/>
              <a:t>“None will be condemned for not heeding light and knowledge that they never had, and they could not obtain. </a:t>
            </a:r>
            <a:r>
              <a:rPr lang="en-AU" sz="2000" b="1" dirty="0" smtClean="0">
                <a:solidFill>
                  <a:srgbClr val="002060"/>
                </a:solidFill>
              </a:rPr>
              <a:t>But many refuse to obey the truth </a:t>
            </a:r>
            <a:r>
              <a:rPr lang="en-AU" sz="2000" dirty="0" smtClean="0"/>
              <a:t>that is presented to them by Christ’s ambassadors, because they wish to conform to the world’s standard, and the truth that has reached their understanding, the light that has shone in the soul, will condemn them in the judgment.”</a:t>
            </a:r>
          </a:p>
          <a:p>
            <a:pPr algn="r"/>
            <a:r>
              <a:rPr lang="en-AU" sz="2000" dirty="0" smtClean="0"/>
              <a:t> </a:t>
            </a:r>
            <a:r>
              <a:rPr lang="en-AU" sz="2000" b="1" i="1" dirty="0" smtClean="0">
                <a:solidFill>
                  <a:srgbClr val="7030A0"/>
                </a:solidFill>
              </a:rPr>
              <a:t>5 Bible Commentary,  p1145</a:t>
            </a:r>
            <a:endParaRPr lang="en-AU" sz="2000" b="1" i="1" dirty="0">
              <a:solidFill>
                <a:srgbClr val="7030A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622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575556" y="511388"/>
            <a:ext cx="7992888" cy="4339650"/>
          </a:xfrm>
          <a:prstGeom prst="rect">
            <a:avLst/>
          </a:prstGeom>
        </p:spPr>
        <p:txBody>
          <a:bodyPr wrap="square">
            <a:spAutoFit/>
          </a:bodyPr>
          <a:lstStyle/>
          <a:p>
            <a:r>
              <a:rPr lang="en-AU" dirty="0" smtClean="0"/>
              <a:t>	</a:t>
            </a:r>
            <a:r>
              <a:rPr lang="en-AU" sz="2000" dirty="0" smtClean="0"/>
              <a:t>“Those who have an opportunity to hear the truth and yet take no pains to hear or understand it, thinking that if they do not hear they will not be accountable, will be judged guilty before God the same as if they had heard and rejected. There will be no excuse for those who choose to go in error when they might understand what is truth. In His sufferings and death Jesus has made atonement for all sins of ignorance, but there is no provision made for wilful blindness.</a:t>
            </a:r>
          </a:p>
          <a:p>
            <a:r>
              <a:rPr lang="en-AU" sz="2000" dirty="0" smtClean="0"/>
              <a:t>	We </a:t>
            </a:r>
            <a:r>
              <a:rPr lang="en-AU" sz="2000" dirty="0"/>
              <a:t>shall not be held accountable for the light that has not reached our perception, but for that which we have resisted and refused.</a:t>
            </a:r>
          </a:p>
          <a:p>
            <a:r>
              <a:rPr lang="en-AU" sz="2000" dirty="0"/>
              <a:t> A man could not apprehend the truth which had never been presented to him, and therefore could not be condemned for light he had never had.”</a:t>
            </a:r>
          </a:p>
          <a:p>
            <a:pPr algn="r"/>
            <a:r>
              <a:rPr lang="en-AU" sz="2000" dirty="0"/>
              <a:t> </a:t>
            </a:r>
            <a:r>
              <a:rPr lang="en-AU" sz="2000" b="1" dirty="0">
                <a:solidFill>
                  <a:srgbClr val="7030A0"/>
                </a:solidFill>
              </a:rPr>
              <a:t>5 Bible Commentary,  </a:t>
            </a:r>
            <a:r>
              <a:rPr lang="en-AU" sz="2000" b="1" dirty="0" smtClean="0">
                <a:solidFill>
                  <a:srgbClr val="7030A0"/>
                </a:solidFill>
              </a:rPr>
              <a:t>p1145</a:t>
            </a:r>
          </a:p>
          <a:p>
            <a:endParaRPr lang="en-AU" dirty="0" smtClean="0"/>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237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2"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527494"/>
            <a:ext cx="7849528" cy="3170099"/>
          </a:xfrm>
          <a:prstGeom prst="rect">
            <a:avLst/>
          </a:prstGeom>
        </p:spPr>
        <p:txBody>
          <a:bodyPr wrap="square">
            <a:spAutoFit/>
          </a:bodyPr>
          <a:lstStyle/>
          <a:p>
            <a:pPr algn="ctr"/>
            <a:r>
              <a:rPr lang="en-AU" sz="2200" b="1" dirty="0" smtClean="0">
                <a:solidFill>
                  <a:srgbClr val="C00000"/>
                </a:solidFill>
              </a:rPr>
              <a:t>THE HINGE OF THE JUDGMENT</a:t>
            </a:r>
          </a:p>
          <a:p>
            <a:endParaRPr lang="en-AU" sz="2000" dirty="0" smtClean="0"/>
          </a:p>
          <a:p>
            <a:r>
              <a:rPr lang="en-AU" sz="2000" b="1" dirty="0" smtClean="0">
                <a:solidFill>
                  <a:srgbClr val="C00000"/>
                </a:solidFill>
              </a:rPr>
              <a:t>1 </a:t>
            </a:r>
            <a:r>
              <a:rPr lang="en-AU" sz="2000" dirty="0" smtClean="0"/>
              <a:t>- A key decision in the investigative judgment will turn upon practical benevolence: Have we really tried to minister to the needs of those around us, or did we just live selfish lives? In that day, the question will focus on what we have done to help others.</a:t>
            </a:r>
          </a:p>
          <a:p>
            <a:endParaRPr lang="en-AU" sz="2000" dirty="0" smtClean="0"/>
          </a:p>
          <a:p>
            <a:r>
              <a:rPr lang="en-AU" sz="2000" dirty="0" smtClean="0"/>
              <a:t>“</a:t>
            </a:r>
            <a:r>
              <a:rPr lang="en-AU" sz="2000" u="sng" dirty="0" smtClean="0">
                <a:solidFill>
                  <a:srgbClr val="FF0000"/>
                </a:solidFill>
              </a:rPr>
              <a:t>The decisions of the last day </a:t>
            </a:r>
            <a:r>
              <a:rPr lang="en-AU" sz="2000" dirty="0" smtClean="0"/>
              <a:t>turn</a:t>
            </a:r>
            <a:r>
              <a:rPr lang="en-AU" sz="2000" i="1" dirty="0" smtClean="0"/>
              <a:t> </a:t>
            </a:r>
            <a:r>
              <a:rPr lang="en-AU" sz="2000" dirty="0" smtClean="0"/>
              <a:t>upon our practical benevolence. Christ acknowledges every act of beneficence as done to Himself.” </a:t>
            </a:r>
          </a:p>
          <a:p>
            <a:pPr algn="r"/>
            <a:r>
              <a:rPr lang="en-AU" sz="2000" b="1" i="1" dirty="0" smtClean="0">
                <a:solidFill>
                  <a:srgbClr val="7030A0"/>
                </a:solidFill>
              </a:rPr>
              <a:t>Testimonies to Ministers, p 400</a:t>
            </a:r>
            <a:endParaRPr lang="en-AU" sz="2000" b="1" i="1" dirty="0">
              <a:solidFill>
                <a:srgbClr val="7030A0"/>
              </a:solidFill>
            </a:endParaRPr>
          </a:p>
        </p:txBody>
      </p:sp>
    </p:spTree>
    <p:extLst>
      <p:ext uri="{BB962C8B-B14F-4D97-AF65-F5344CB8AC3E}">
        <p14:creationId xmlns:p14="http://schemas.microsoft.com/office/powerpoint/2010/main" val="80967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40" y="444507"/>
            <a:ext cx="2529300"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A Reform Movement</a:t>
            </a:r>
          </a:p>
        </p:txBody>
      </p:sp>
      <p:sp>
        <p:nvSpPr>
          <p:cNvPr id="5" name="TextBox 4"/>
          <p:cNvSpPr txBox="1"/>
          <p:nvPr/>
        </p:nvSpPr>
        <p:spPr>
          <a:xfrm>
            <a:off x="602540" y="831017"/>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Sealing</a:t>
            </a:r>
          </a:p>
        </p:txBody>
      </p:sp>
      <p:sp>
        <p:nvSpPr>
          <p:cNvPr id="6" name="TextBox 5"/>
          <p:cNvSpPr txBox="1"/>
          <p:nvPr/>
        </p:nvSpPr>
        <p:spPr>
          <a:xfrm>
            <a:off x="618666" y="1240433"/>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Latter Rain</a:t>
            </a:r>
          </a:p>
        </p:txBody>
      </p:sp>
      <p:sp>
        <p:nvSpPr>
          <p:cNvPr id="7" name="TextBox 6"/>
          <p:cNvSpPr txBox="1"/>
          <p:nvPr/>
        </p:nvSpPr>
        <p:spPr>
          <a:xfrm>
            <a:off x="597562" y="1623162"/>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Loud Cry</a:t>
            </a:r>
          </a:p>
        </p:txBody>
      </p:sp>
      <p:sp>
        <p:nvSpPr>
          <p:cNvPr id="8" name="TextBox 7"/>
          <p:cNvSpPr txBox="1"/>
          <p:nvPr/>
        </p:nvSpPr>
        <p:spPr>
          <a:xfrm>
            <a:off x="597562" y="2001203"/>
            <a:ext cx="2376264"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Shaking</a:t>
            </a:r>
          </a:p>
        </p:txBody>
      </p:sp>
      <p:sp>
        <p:nvSpPr>
          <p:cNvPr id="9" name="TextBox 8"/>
          <p:cNvSpPr txBox="1"/>
          <p:nvPr/>
        </p:nvSpPr>
        <p:spPr>
          <a:xfrm>
            <a:off x="594145" y="2379245"/>
            <a:ext cx="2592288" cy="328612"/>
          </a:xfrm>
          <a:prstGeom prst="rect">
            <a:avLst/>
          </a:prstGeom>
          <a:noFill/>
          <a:ln>
            <a:solidFill>
              <a:srgbClr val="002060"/>
            </a:solidFill>
          </a:ln>
        </p:spPr>
        <p:txBody>
          <a:bodyPr wrap="square" lIns="81595" tIns="40797" rIns="81595" bIns="40797" rtlCol="0">
            <a:spAutoFit/>
          </a:bodyPr>
          <a:lstStyle/>
          <a:p>
            <a:pPr defTabSz="815959"/>
            <a:r>
              <a:rPr lang="en-AU" sz="1600" b="1" dirty="0">
                <a:solidFill>
                  <a:srgbClr val="C00000"/>
                </a:solidFill>
              </a:rPr>
              <a:t>Early Time of Trouble</a:t>
            </a:r>
          </a:p>
        </p:txBody>
      </p:sp>
      <p:cxnSp>
        <p:nvCxnSpPr>
          <p:cNvPr id="19" name="Straight Connector 18"/>
          <p:cNvCxnSpPr/>
          <p:nvPr/>
        </p:nvCxnSpPr>
        <p:spPr>
          <a:xfrm>
            <a:off x="0" y="2895786"/>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0" name="Rectangle 19"/>
          <p:cNvSpPr/>
          <p:nvPr/>
        </p:nvSpPr>
        <p:spPr>
          <a:xfrm>
            <a:off x="199674" y="2895788"/>
            <a:ext cx="223130"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1" name="Rectangle 20"/>
          <p:cNvSpPr/>
          <p:nvPr/>
        </p:nvSpPr>
        <p:spPr>
          <a:xfrm>
            <a:off x="1890302" y="2895787"/>
            <a:ext cx="233439"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2" name="TextBox 21"/>
          <p:cNvSpPr txBox="1"/>
          <p:nvPr/>
        </p:nvSpPr>
        <p:spPr>
          <a:xfrm>
            <a:off x="1424752" y="3435848"/>
            <a:ext cx="1570178" cy="328612"/>
          </a:xfrm>
          <a:prstGeom prst="rect">
            <a:avLst/>
          </a:prstGeom>
          <a:noFill/>
        </p:spPr>
        <p:txBody>
          <a:bodyPr wrap="square" lIns="81595" tIns="40797" rIns="81595" bIns="40797" rtlCol="0">
            <a:spAutoFit/>
          </a:bodyPr>
          <a:lstStyle/>
          <a:p>
            <a:pPr defTabSz="815959"/>
            <a:r>
              <a:rPr lang="en-AU" sz="1600" b="1" dirty="0">
                <a:solidFill>
                  <a:srgbClr val="C00000"/>
                </a:solidFill>
              </a:rPr>
              <a:t>Sunday Law</a:t>
            </a:r>
          </a:p>
        </p:txBody>
      </p:sp>
      <p:sp>
        <p:nvSpPr>
          <p:cNvPr id="23" name="Rectangle 22"/>
          <p:cNvSpPr/>
          <p:nvPr/>
        </p:nvSpPr>
        <p:spPr>
          <a:xfrm>
            <a:off x="1872804" y="3762643"/>
            <a:ext cx="260736" cy="375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4" name="TextBox 23"/>
          <p:cNvSpPr txBox="1"/>
          <p:nvPr/>
        </p:nvSpPr>
        <p:spPr>
          <a:xfrm>
            <a:off x="1331640" y="4245941"/>
            <a:ext cx="1584176" cy="574833"/>
          </a:xfrm>
          <a:prstGeom prst="rect">
            <a:avLst/>
          </a:prstGeom>
          <a:noFill/>
        </p:spPr>
        <p:txBody>
          <a:bodyPr wrap="square" lIns="81595" tIns="40797" rIns="81595" bIns="40797" rtlCol="0">
            <a:spAutoFit/>
          </a:bodyPr>
          <a:lstStyle/>
          <a:p>
            <a:pPr algn="ctr" defTabSz="815959"/>
            <a:r>
              <a:rPr lang="en-AU" sz="1600" b="1" dirty="0">
                <a:solidFill>
                  <a:srgbClr val="C00000"/>
                </a:solidFill>
              </a:rPr>
              <a:t>Leave Large</a:t>
            </a:r>
          </a:p>
          <a:p>
            <a:pPr algn="ctr" defTabSz="815959"/>
            <a:r>
              <a:rPr lang="en-AU" sz="1600" b="1" dirty="0">
                <a:solidFill>
                  <a:srgbClr val="C00000"/>
                </a:solidFill>
              </a:rPr>
              <a:t>Cities</a:t>
            </a:r>
          </a:p>
        </p:txBody>
      </p:sp>
      <p:sp>
        <p:nvSpPr>
          <p:cNvPr id="25" name="TextBox 24"/>
          <p:cNvSpPr txBox="1"/>
          <p:nvPr/>
        </p:nvSpPr>
        <p:spPr>
          <a:xfrm>
            <a:off x="32830" y="3297347"/>
            <a:ext cx="720080" cy="328612"/>
          </a:xfrm>
          <a:prstGeom prst="rect">
            <a:avLst/>
          </a:prstGeom>
          <a:noFill/>
        </p:spPr>
        <p:txBody>
          <a:bodyPr wrap="square" lIns="81595" tIns="40797" rIns="81595" bIns="40797" rtlCol="0">
            <a:spAutoFit/>
          </a:bodyPr>
          <a:lstStyle/>
          <a:p>
            <a:pPr defTabSz="815959"/>
            <a:r>
              <a:rPr lang="en-AU" sz="1600" b="1" dirty="0">
                <a:solidFill>
                  <a:srgbClr val="7030A0"/>
                </a:solidFill>
              </a:rPr>
              <a:t>Now</a:t>
            </a:r>
          </a:p>
        </p:txBody>
      </p:sp>
      <p:sp>
        <p:nvSpPr>
          <p:cNvPr id="26" name="Rectangle 25"/>
          <p:cNvSpPr/>
          <p:nvPr/>
        </p:nvSpPr>
        <p:spPr>
          <a:xfrm>
            <a:off x="1875610" y="4881410"/>
            <a:ext cx="315933"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7" name="TextBox 26"/>
          <p:cNvSpPr txBox="1"/>
          <p:nvPr/>
        </p:nvSpPr>
        <p:spPr>
          <a:xfrm>
            <a:off x="3278794" y="96836"/>
            <a:ext cx="1296144" cy="574833"/>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prstClr val="black"/>
                </a:solidFill>
              </a:rPr>
              <a:t>End of</a:t>
            </a:r>
          </a:p>
          <a:p>
            <a:pPr algn="ctr" defTabSz="815959"/>
            <a:r>
              <a:rPr lang="en-AU" sz="1600" b="1" dirty="0">
                <a:solidFill>
                  <a:prstClr val="black"/>
                </a:solidFill>
              </a:rPr>
              <a:t>Probation</a:t>
            </a:r>
          </a:p>
        </p:txBody>
      </p:sp>
      <p:sp>
        <p:nvSpPr>
          <p:cNvPr id="28" name="Rectangle 27"/>
          <p:cNvSpPr/>
          <p:nvPr/>
        </p:nvSpPr>
        <p:spPr>
          <a:xfrm>
            <a:off x="3779912" y="661759"/>
            <a:ext cx="288032" cy="3367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29" name="TextBox 28"/>
          <p:cNvSpPr txBox="1"/>
          <p:nvPr/>
        </p:nvSpPr>
        <p:spPr>
          <a:xfrm>
            <a:off x="6660232" y="96836"/>
            <a:ext cx="1944216" cy="574833"/>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prstClr val="black"/>
                </a:solidFill>
              </a:rPr>
              <a:t>Christ’s Second</a:t>
            </a:r>
          </a:p>
          <a:p>
            <a:pPr algn="ctr" defTabSz="815959"/>
            <a:r>
              <a:rPr lang="en-AU" sz="1600" b="1" dirty="0">
                <a:solidFill>
                  <a:prstClr val="black"/>
                </a:solidFill>
              </a:rPr>
              <a:t>Coming</a:t>
            </a:r>
          </a:p>
        </p:txBody>
      </p:sp>
      <p:sp>
        <p:nvSpPr>
          <p:cNvPr id="30" name="Rectangle 29"/>
          <p:cNvSpPr/>
          <p:nvPr/>
        </p:nvSpPr>
        <p:spPr>
          <a:xfrm>
            <a:off x="7434378" y="657830"/>
            <a:ext cx="324036" cy="223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31" name="TextBox 30"/>
          <p:cNvSpPr txBox="1"/>
          <p:nvPr/>
        </p:nvSpPr>
        <p:spPr>
          <a:xfrm>
            <a:off x="4644009" y="831017"/>
            <a:ext cx="2016224" cy="328612"/>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srgbClr val="C00000"/>
                </a:solidFill>
              </a:rPr>
              <a:t>Time of Trouble</a:t>
            </a:r>
          </a:p>
        </p:txBody>
      </p:sp>
      <p:cxnSp>
        <p:nvCxnSpPr>
          <p:cNvPr id="33" name="Straight Arrow Connector 32"/>
          <p:cNvCxnSpPr/>
          <p:nvPr/>
        </p:nvCxnSpPr>
        <p:spPr>
          <a:xfrm>
            <a:off x="4067955" y="1240432"/>
            <a:ext cx="3366433" cy="0"/>
          </a:xfrm>
          <a:prstGeom prst="straightConnector1">
            <a:avLst/>
          </a:prstGeom>
          <a:ln>
            <a:solidFill>
              <a:srgbClr val="00B0F0"/>
            </a:solidFill>
            <a:headEnd type="arrow"/>
            <a:tailEnd type="arrow"/>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4664033" y="1461684"/>
            <a:ext cx="2016224" cy="328612"/>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srgbClr val="C00000"/>
                </a:solidFill>
              </a:rPr>
              <a:t>Seven Plagues</a:t>
            </a:r>
          </a:p>
        </p:txBody>
      </p:sp>
      <p:cxnSp>
        <p:nvCxnSpPr>
          <p:cNvPr id="35" name="Straight Arrow Connector 34"/>
          <p:cNvCxnSpPr/>
          <p:nvPr/>
        </p:nvCxnSpPr>
        <p:spPr>
          <a:xfrm>
            <a:off x="4067955" y="1896872"/>
            <a:ext cx="3366433" cy="0"/>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36" name="TextBox 35"/>
          <p:cNvSpPr txBox="1"/>
          <p:nvPr/>
        </p:nvSpPr>
        <p:spPr>
          <a:xfrm>
            <a:off x="4676444" y="2186739"/>
            <a:ext cx="2016224" cy="328612"/>
          </a:xfrm>
          <a:prstGeom prst="rect">
            <a:avLst/>
          </a:prstGeom>
          <a:noFill/>
          <a:ln>
            <a:solidFill>
              <a:srgbClr val="002060"/>
            </a:solidFill>
          </a:ln>
        </p:spPr>
        <p:txBody>
          <a:bodyPr wrap="square" lIns="81595" tIns="40797" rIns="81595" bIns="40797" rtlCol="0">
            <a:spAutoFit/>
          </a:bodyPr>
          <a:lstStyle/>
          <a:p>
            <a:pPr algn="ctr" defTabSz="815959"/>
            <a:r>
              <a:rPr lang="en-AU" sz="1600" b="1" dirty="0">
                <a:solidFill>
                  <a:srgbClr val="C00000"/>
                </a:solidFill>
              </a:rPr>
              <a:t>Jacob’s Trouble</a:t>
            </a:r>
          </a:p>
        </p:txBody>
      </p:sp>
      <p:sp>
        <p:nvSpPr>
          <p:cNvPr id="37" name="Rectangle 36"/>
          <p:cNvSpPr/>
          <p:nvPr/>
        </p:nvSpPr>
        <p:spPr>
          <a:xfrm>
            <a:off x="4427984" y="2517744"/>
            <a:ext cx="2160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38" name="Rectangle 37"/>
          <p:cNvSpPr/>
          <p:nvPr/>
        </p:nvSpPr>
        <p:spPr>
          <a:xfrm>
            <a:off x="6876256" y="2463739"/>
            <a:ext cx="2880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cxnSp>
        <p:nvCxnSpPr>
          <p:cNvPr id="40" name="Straight Arrow Connector 39"/>
          <p:cNvCxnSpPr/>
          <p:nvPr/>
        </p:nvCxnSpPr>
        <p:spPr>
          <a:xfrm>
            <a:off x="4644008" y="2733768"/>
            <a:ext cx="2232248" cy="0"/>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41" name="TextBox 40"/>
          <p:cNvSpPr txBox="1"/>
          <p:nvPr/>
        </p:nvSpPr>
        <p:spPr>
          <a:xfrm>
            <a:off x="4134600" y="3407624"/>
            <a:ext cx="1083688" cy="574833"/>
          </a:xfrm>
          <a:prstGeom prst="rect">
            <a:avLst/>
          </a:prstGeom>
          <a:noFill/>
        </p:spPr>
        <p:txBody>
          <a:bodyPr wrap="square" lIns="81595" tIns="40797" rIns="81595" bIns="40797" rtlCol="0">
            <a:spAutoFit/>
          </a:bodyPr>
          <a:lstStyle/>
          <a:p>
            <a:pPr defTabSz="815959"/>
            <a:r>
              <a:rPr lang="en-AU" sz="1600" b="1" dirty="0">
                <a:solidFill>
                  <a:srgbClr val="C00000"/>
                </a:solidFill>
              </a:rPr>
              <a:t>Death Decree</a:t>
            </a:r>
          </a:p>
        </p:txBody>
      </p:sp>
      <p:sp>
        <p:nvSpPr>
          <p:cNvPr id="42" name="Rectangle 41"/>
          <p:cNvSpPr/>
          <p:nvPr/>
        </p:nvSpPr>
        <p:spPr>
          <a:xfrm>
            <a:off x="4427984" y="3963099"/>
            <a:ext cx="236020" cy="349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43" name="TextBox 42"/>
          <p:cNvSpPr txBox="1"/>
          <p:nvPr/>
        </p:nvSpPr>
        <p:spPr>
          <a:xfrm>
            <a:off x="3819271" y="4344479"/>
            <a:ext cx="1617543" cy="574833"/>
          </a:xfrm>
          <a:prstGeom prst="rect">
            <a:avLst/>
          </a:prstGeom>
          <a:noFill/>
        </p:spPr>
        <p:txBody>
          <a:bodyPr wrap="square" lIns="81595" tIns="40797" rIns="81595" bIns="40797" rtlCol="0">
            <a:spAutoFit/>
          </a:bodyPr>
          <a:lstStyle/>
          <a:p>
            <a:pPr algn="ctr" defTabSz="815959"/>
            <a:r>
              <a:rPr lang="en-AU" sz="1600" b="1" dirty="0">
                <a:solidFill>
                  <a:srgbClr val="C00000"/>
                </a:solidFill>
              </a:rPr>
              <a:t>Leave Small</a:t>
            </a:r>
          </a:p>
          <a:p>
            <a:pPr algn="ctr" defTabSz="815959"/>
            <a:r>
              <a:rPr lang="en-AU" sz="1600" b="1" dirty="0">
                <a:solidFill>
                  <a:srgbClr val="C00000"/>
                </a:solidFill>
              </a:rPr>
              <a:t>Cities </a:t>
            </a:r>
          </a:p>
        </p:txBody>
      </p:sp>
      <p:sp>
        <p:nvSpPr>
          <p:cNvPr id="44" name="TextBox 43"/>
          <p:cNvSpPr txBox="1"/>
          <p:nvPr/>
        </p:nvSpPr>
        <p:spPr>
          <a:xfrm>
            <a:off x="6376092" y="3381840"/>
            <a:ext cx="1382331" cy="328612"/>
          </a:xfrm>
          <a:prstGeom prst="rect">
            <a:avLst/>
          </a:prstGeom>
          <a:noFill/>
        </p:spPr>
        <p:txBody>
          <a:bodyPr wrap="square" lIns="81595" tIns="40797" rIns="81595" bIns="40797" rtlCol="0">
            <a:spAutoFit/>
          </a:bodyPr>
          <a:lstStyle/>
          <a:p>
            <a:pPr defTabSz="815959"/>
            <a:r>
              <a:rPr lang="en-AU" sz="1600" b="1" dirty="0">
                <a:solidFill>
                  <a:srgbClr val="C00000"/>
                </a:solidFill>
              </a:rPr>
              <a:t>Liberation</a:t>
            </a:r>
          </a:p>
        </p:txBody>
      </p:sp>
      <p:sp>
        <p:nvSpPr>
          <p:cNvPr id="45" name="Rectangle 44"/>
          <p:cNvSpPr/>
          <p:nvPr/>
        </p:nvSpPr>
        <p:spPr>
          <a:xfrm>
            <a:off x="6876256" y="3715606"/>
            <a:ext cx="288032" cy="1412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595" tIns="40797" rIns="81595" bIns="40797" rtlCol="0" anchor="ctr"/>
          <a:lstStyle/>
          <a:p>
            <a:pPr algn="ctr" defTabSz="815959"/>
            <a:endParaRPr lang="en-AU" sz="1600">
              <a:solidFill>
                <a:prstClr val="white"/>
              </a:solidFill>
            </a:endParaRPr>
          </a:p>
        </p:txBody>
      </p:sp>
      <p:sp>
        <p:nvSpPr>
          <p:cNvPr id="46" name="TextBox 45"/>
          <p:cNvSpPr txBox="1"/>
          <p:nvPr/>
        </p:nvSpPr>
        <p:spPr>
          <a:xfrm>
            <a:off x="3583913" y="4850922"/>
            <a:ext cx="2088232" cy="328612"/>
          </a:xfrm>
          <a:prstGeom prst="rect">
            <a:avLst/>
          </a:prstGeom>
          <a:noFill/>
        </p:spPr>
        <p:txBody>
          <a:bodyPr wrap="square" lIns="81595" tIns="40797" rIns="81595" bIns="40797" rtlCol="0">
            <a:spAutoFit/>
          </a:bodyPr>
          <a:lstStyle/>
          <a:p>
            <a:pPr defTabSz="815959"/>
            <a:r>
              <a:rPr lang="en-AU" sz="1600" b="1" dirty="0">
                <a:solidFill>
                  <a:srgbClr val="C00000"/>
                </a:solidFill>
              </a:rPr>
              <a:t>Persecution</a:t>
            </a:r>
          </a:p>
        </p:txBody>
      </p:sp>
      <p:cxnSp>
        <p:nvCxnSpPr>
          <p:cNvPr id="48" name="Straight Arrow Connector 47"/>
          <p:cNvCxnSpPr>
            <a:stCxn id="26" idx="3"/>
            <a:endCxn id="46" idx="1"/>
          </p:cNvCxnSpPr>
          <p:nvPr/>
        </p:nvCxnSpPr>
        <p:spPr>
          <a:xfrm>
            <a:off x="2191543" y="4989422"/>
            <a:ext cx="1392370" cy="25806"/>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p:nvPr/>
        </p:nvCxnSpPr>
        <p:spPr>
          <a:xfrm>
            <a:off x="4983667" y="5015244"/>
            <a:ext cx="1872208" cy="0"/>
          </a:xfrm>
          <a:prstGeom prst="straightConnector1">
            <a:avLst/>
          </a:prstGeom>
          <a:ln>
            <a:solidFill>
              <a:srgbClr val="00B0F0"/>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52" name="TextBox 51"/>
          <p:cNvSpPr txBox="1"/>
          <p:nvPr/>
        </p:nvSpPr>
        <p:spPr>
          <a:xfrm>
            <a:off x="8409479" y="1240439"/>
            <a:ext cx="411005" cy="1415811"/>
          </a:xfrm>
          <a:prstGeom prst="rect">
            <a:avLst/>
          </a:prstGeom>
          <a:solidFill>
            <a:srgbClr val="00B050"/>
          </a:solidFill>
          <a:ln>
            <a:solidFill>
              <a:srgbClr val="0070C0"/>
            </a:solidFill>
          </a:ln>
        </p:spPr>
        <p:txBody>
          <a:bodyPr vert="vert" wrap="square" lIns="81595" tIns="40797" rIns="81595" bIns="40797" rtlCol="0">
            <a:spAutoFit/>
          </a:bodyPr>
          <a:lstStyle/>
          <a:p>
            <a:pPr algn="ctr" defTabSz="815959"/>
            <a:r>
              <a:rPr lang="en-AU" sz="1600" dirty="0" smtClean="0">
                <a:solidFill>
                  <a:prstClr val="white"/>
                </a:solidFill>
              </a:rPr>
              <a:t>Millennium</a:t>
            </a:r>
          </a:p>
        </p:txBody>
      </p:sp>
    </p:spTree>
    <p:extLst>
      <p:ext uri="{BB962C8B-B14F-4D97-AF65-F5344CB8AC3E}">
        <p14:creationId xmlns:p14="http://schemas.microsoft.com/office/powerpoint/2010/main" val="25736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2" grpId="0"/>
      <p:bldP spid="24" grpId="0"/>
      <p:bldP spid="27" grpId="0" animBg="1"/>
      <p:bldP spid="29" grpId="0" animBg="1"/>
      <p:bldP spid="31" grpId="0" animBg="1"/>
      <p:bldP spid="34" grpId="0" animBg="1"/>
      <p:bldP spid="36" grpId="0" animBg="1"/>
      <p:bldP spid="41" grpId="0"/>
      <p:bldP spid="43" grpId="0"/>
      <p:bldP spid="44" grpId="0"/>
      <p:bldP spid="46" grpId="0"/>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820" y="771550"/>
            <a:ext cx="7921536" cy="3170099"/>
          </a:xfrm>
          <a:prstGeom prst="rect">
            <a:avLst/>
          </a:prstGeom>
        </p:spPr>
        <p:txBody>
          <a:bodyPr wrap="square">
            <a:spAutoFit/>
          </a:bodyPr>
          <a:lstStyle/>
          <a:p>
            <a:r>
              <a:rPr lang="en-AU" sz="2000" dirty="0" smtClean="0"/>
              <a:t>“When the nations are gathered before Him, there will be but </a:t>
            </a:r>
            <a:r>
              <a:rPr lang="en-AU" sz="2000" b="1" cap="small" dirty="0" smtClean="0">
                <a:solidFill>
                  <a:srgbClr val="FF0000"/>
                </a:solidFill>
              </a:rPr>
              <a:t>two classes</a:t>
            </a:r>
            <a:r>
              <a:rPr lang="en-AU" sz="2000" b="1" dirty="0" smtClean="0">
                <a:solidFill>
                  <a:srgbClr val="002060"/>
                </a:solidFill>
              </a:rPr>
              <a:t>, </a:t>
            </a:r>
            <a:r>
              <a:rPr lang="en-AU" sz="2000" dirty="0" smtClean="0"/>
              <a:t>and their eternal destiny will be determined  </a:t>
            </a:r>
            <a:r>
              <a:rPr lang="en-AU" sz="2000" dirty="0" smtClean="0">
                <a:solidFill>
                  <a:srgbClr val="7030A0"/>
                </a:solidFill>
              </a:rPr>
              <a:t>by </a:t>
            </a:r>
            <a:r>
              <a:rPr lang="en-AU" sz="2000" b="1" u="sng" dirty="0" smtClean="0">
                <a:solidFill>
                  <a:srgbClr val="7030A0"/>
                </a:solidFill>
              </a:rPr>
              <a:t>what they have done or have neglected to do for Him in the person of the poor and suffering</a:t>
            </a:r>
            <a:r>
              <a:rPr lang="en-AU" sz="2000" b="1" dirty="0" smtClean="0">
                <a:solidFill>
                  <a:srgbClr val="7030A0"/>
                </a:solidFill>
              </a:rPr>
              <a:t>. </a:t>
            </a:r>
          </a:p>
          <a:p>
            <a:endParaRPr lang="en-AU" sz="2000" b="1" dirty="0" smtClean="0"/>
          </a:p>
          <a:p>
            <a:r>
              <a:rPr lang="en-AU" sz="2000" dirty="0" smtClean="0"/>
              <a:t>“Among the heathen are those who worship God ignorantly, those to whom the light is never brought by human instrumentality, yet they will not perish. Though ignorant of the written law of God, they have heard His voice speaking to them in nature, and have done the things that the law required. Their works are evidence that the Holy Spirit has touched their hearts, and they are recognized as the children of God.</a:t>
            </a:r>
            <a:endParaRPr lang="en-AU" sz="2000" dirty="0"/>
          </a:p>
        </p:txBody>
      </p:sp>
    </p:spTree>
    <p:extLst>
      <p:ext uri="{BB962C8B-B14F-4D97-AF65-F5344CB8AC3E}">
        <p14:creationId xmlns:p14="http://schemas.microsoft.com/office/powerpoint/2010/main" val="3365319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 y="1"/>
            <a:ext cx="9144000" cy="5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818" y="1419622"/>
            <a:ext cx="7662903" cy="1938992"/>
          </a:xfrm>
          <a:prstGeom prst="rect">
            <a:avLst/>
          </a:prstGeom>
        </p:spPr>
        <p:txBody>
          <a:bodyPr wrap="square">
            <a:spAutoFit/>
          </a:bodyPr>
          <a:lstStyle/>
          <a:p>
            <a:r>
              <a:rPr lang="en-AU" sz="2000" dirty="0" smtClean="0"/>
              <a:t>“How surprised and gladdened will be the lowly among the nations, and among the heathen, to hear from the lips of the Saviour, ‘Inasmuch as ye have done it unto one of the least of these My brethren, ye have done it unto Me’! How glad will be the heart of Infinite Love as His followers look up with surprise and joy at His words of approval!”</a:t>
            </a:r>
          </a:p>
          <a:p>
            <a:pPr algn="r"/>
            <a:r>
              <a:rPr lang="en-AU" sz="2000" b="1" i="1" dirty="0" smtClean="0">
                <a:solidFill>
                  <a:srgbClr val="7030A0"/>
                </a:solidFill>
              </a:rPr>
              <a:t>Desire of Ages, p 637, 638</a:t>
            </a:r>
            <a:endParaRPr lang="en-AU" sz="2000" b="1" i="1" dirty="0">
              <a:solidFill>
                <a:srgbClr val="7030A0"/>
              </a:solidFill>
            </a:endParaRPr>
          </a:p>
        </p:txBody>
      </p:sp>
    </p:spTree>
    <p:extLst>
      <p:ext uri="{BB962C8B-B14F-4D97-AF65-F5344CB8AC3E}">
        <p14:creationId xmlns:p14="http://schemas.microsoft.com/office/powerpoint/2010/main" val="2052805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9308" y="465516"/>
            <a:ext cx="7921536" cy="4185761"/>
          </a:xfrm>
          <a:prstGeom prst="rect">
            <a:avLst/>
          </a:prstGeom>
        </p:spPr>
        <p:txBody>
          <a:bodyPr wrap="square">
            <a:spAutoFit/>
          </a:bodyPr>
          <a:lstStyle/>
          <a:p>
            <a:pPr algn="ctr"/>
            <a:r>
              <a:rPr lang="en-AU" sz="2200" b="1" cap="small" dirty="0" smtClean="0">
                <a:solidFill>
                  <a:srgbClr val="C00000"/>
                </a:solidFill>
              </a:rPr>
              <a:t>2 - Motives as well as actions will be considered in the judgment. God values sincere, heartfelt efforts are what counts</a:t>
            </a:r>
            <a:r>
              <a:rPr lang="en-AU" sz="2200" b="1" dirty="0" smtClean="0">
                <a:solidFill>
                  <a:schemeClr val="accent6">
                    <a:lumMod val="75000"/>
                  </a:schemeClr>
                </a:solidFill>
              </a:rPr>
              <a:t>.</a:t>
            </a:r>
          </a:p>
          <a:p>
            <a:r>
              <a:rPr lang="en-AU" sz="2000" dirty="0" smtClean="0"/>
              <a:t>“In the day of judgment some will plead this good deed and that as a reason why they should receive consideration. They will say, ‘I set up young men in business. I gave money to found hospitals. I relieved the necessities of widows, and took the poor into my home.’ Yes, but your motives were so defiled by selfishness that the deed was not acceptable in the sight of the Lord. In all that you did, self was brought  prominently to view.”</a:t>
            </a:r>
          </a:p>
          <a:p>
            <a:pPr algn="r"/>
            <a:r>
              <a:rPr lang="en-AU" sz="2000" b="1" i="1" dirty="0" smtClean="0">
                <a:solidFill>
                  <a:srgbClr val="7030A0"/>
                </a:solidFill>
              </a:rPr>
              <a:t>Last Day Events,  p219</a:t>
            </a:r>
          </a:p>
          <a:p>
            <a:r>
              <a:rPr lang="en-AU" sz="2000" dirty="0" smtClean="0"/>
              <a:t>“It is the </a:t>
            </a:r>
            <a:r>
              <a:rPr lang="en-AU" sz="2000" b="1" u="sng" dirty="0" smtClean="0">
                <a:solidFill>
                  <a:srgbClr val="002060"/>
                </a:solidFill>
              </a:rPr>
              <a:t>motive</a:t>
            </a:r>
            <a:r>
              <a:rPr lang="en-AU" sz="2000" dirty="0" smtClean="0"/>
              <a:t> that gives character to our acts, stamping them with ignominy or with high moral worth.”</a:t>
            </a:r>
          </a:p>
          <a:p>
            <a:pPr algn="r"/>
            <a:r>
              <a:rPr lang="en-AU" sz="2000" dirty="0" smtClean="0"/>
              <a:t>-</a:t>
            </a:r>
            <a:r>
              <a:rPr lang="en-AU" sz="2000" b="1" i="1" dirty="0" smtClean="0">
                <a:solidFill>
                  <a:srgbClr val="7030A0"/>
                </a:solidFill>
              </a:rPr>
              <a:t>Desire of Ag</a:t>
            </a:r>
            <a:r>
              <a:rPr lang="en-AU" sz="2200" b="1" i="1" dirty="0" smtClean="0">
                <a:solidFill>
                  <a:srgbClr val="7030A0"/>
                </a:solidFill>
              </a:rPr>
              <a:t>es,  p615.</a:t>
            </a:r>
            <a:endParaRPr lang="en-AU" sz="2200" b="1" i="1" dirty="0">
              <a:solidFill>
                <a:srgbClr val="7030A0"/>
              </a:solidFill>
            </a:endParaRPr>
          </a:p>
        </p:txBody>
      </p:sp>
    </p:spTree>
    <p:extLst>
      <p:ext uri="{BB962C8B-B14F-4D97-AF65-F5344CB8AC3E}">
        <p14:creationId xmlns:p14="http://schemas.microsoft.com/office/powerpoint/2010/main" val="1030861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lum bright="40000"/>
          </a:blip>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title"/>
          </p:nvPr>
        </p:nvSpPr>
        <p:spPr/>
        <p:txBody>
          <a:bodyPr/>
          <a:lstStyle/>
          <a:p>
            <a:r>
              <a:rPr lang="en-AU" b="1" dirty="0" smtClean="0">
                <a:latin typeface="Century Gothic" pitchFamily="34" charset="0"/>
              </a:rPr>
              <a:t>JUSTIFICATION BY FAITH</a:t>
            </a:r>
            <a:endParaRPr lang="en-AU" dirty="0"/>
          </a:p>
        </p:txBody>
      </p:sp>
      <p:sp>
        <p:nvSpPr>
          <p:cNvPr id="3" name="Content Placeholder 2"/>
          <p:cNvSpPr>
            <a:spLocks noGrp="1"/>
          </p:cNvSpPr>
          <p:nvPr>
            <p:ph idx="1"/>
          </p:nvPr>
        </p:nvSpPr>
        <p:spPr/>
        <p:txBody>
          <a:bodyPr>
            <a:normAutofit fontScale="92500" lnSpcReduction="10000"/>
          </a:bodyPr>
          <a:lstStyle/>
          <a:p>
            <a:pPr>
              <a:buNone/>
            </a:pPr>
            <a:r>
              <a:rPr lang="en-AU" dirty="0" smtClean="0"/>
              <a:t>    </a:t>
            </a:r>
            <a:r>
              <a:rPr lang="en-AU" b="1" dirty="0" smtClean="0"/>
              <a:t>Made righteous:  </a:t>
            </a:r>
            <a:r>
              <a:rPr lang="en-AU" dirty="0" smtClean="0"/>
              <a:t>“Not by works of righteousness which we have done, but according to His mercy He saved us, </a:t>
            </a:r>
            <a:r>
              <a:rPr lang="en-AU" b="1" i="1" dirty="0" smtClean="0"/>
              <a:t>by the washing of regeneration, and renewing of the Holy Ghost</a:t>
            </a:r>
            <a:r>
              <a:rPr lang="en-AU" dirty="0" smtClean="0"/>
              <a:t>; which He shed on us abundantly through Jesus Christ our Saviour; that being justified by His grace, we should be made heirs according to the hope of eternal life.” </a:t>
            </a:r>
            <a:r>
              <a:rPr lang="en-AU" b="1" dirty="0" smtClean="0"/>
              <a:t>Titus 3: 5 - 7</a:t>
            </a:r>
            <a:endParaRPr lang="en-AU" dirty="0"/>
          </a:p>
        </p:txBody>
      </p:sp>
      <p:pic>
        <p:nvPicPr>
          <p:cNvPr id="5" name="Picture 4" descr="Jesus on h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273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87354"/>
            <a:ext cx="2664296" cy="646331"/>
          </a:xfrm>
          <a:prstGeom prst="rect">
            <a:avLst/>
          </a:prstGeom>
          <a:solidFill>
            <a:srgbClr val="060925"/>
          </a:solidFill>
        </p:spPr>
        <p:txBody>
          <a:bodyPr wrap="square" rtlCol="0">
            <a:spAutoFit/>
          </a:bodyPr>
          <a:lstStyle/>
          <a:p>
            <a:endParaRPr lang="en-AU" dirty="0">
              <a:solidFill>
                <a:prstClr val="black"/>
              </a:solidFill>
            </a:endParaRPr>
          </a:p>
          <a:p>
            <a:endParaRPr lang="en-AU" dirty="0">
              <a:solidFill>
                <a:prstClr val="black"/>
              </a:solidFill>
            </a:endParaRPr>
          </a:p>
        </p:txBody>
      </p:sp>
      <p:sp>
        <p:nvSpPr>
          <p:cNvPr id="6" name="TextBox 5"/>
          <p:cNvSpPr txBox="1"/>
          <p:nvPr/>
        </p:nvSpPr>
        <p:spPr>
          <a:xfrm>
            <a:off x="251520" y="519523"/>
            <a:ext cx="6336704" cy="3477875"/>
          </a:xfrm>
          <a:prstGeom prst="rect">
            <a:avLst/>
          </a:prstGeom>
          <a:noFill/>
        </p:spPr>
        <p:txBody>
          <a:bodyPr wrap="square" rtlCol="0">
            <a:spAutoFit/>
          </a:bodyPr>
          <a:lstStyle/>
          <a:p>
            <a:pPr algn="ctr"/>
            <a:r>
              <a:rPr lang="en-AU" sz="4000" dirty="0" smtClean="0">
                <a:solidFill>
                  <a:srgbClr val="FFC000"/>
                </a:solidFill>
                <a:latin typeface="Algerian" pitchFamily="82" charset="0"/>
              </a:rPr>
              <a:t>Romans 13:11</a:t>
            </a:r>
          </a:p>
          <a:p>
            <a:pPr algn="ctr"/>
            <a:endParaRPr lang="en-AU" sz="4000" dirty="0" smtClean="0">
              <a:solidFill>
                <a:srgbClr val="FFFF00"/>
              </a:solidFill>
              <a:latin typeface="Algerian" pitchFamily="82" charset="0"/>
            </a:endParaRPr>
          </a:p>
          <a:p>
            <a:pPr algn="ctr"/>
            <a:r>
              <a:rPr lang="en-AU" sz="2800" dirty="0" smtClean="0">
                <a:solidFill>
                  <a:srgbClr val="FFFF00"/>
                </a:solidFill>
                <a:latin typeface="Algerian" pitchFamily="82" charset="0"/>
              </a:rPr>
              <a:t>And that, knowing the time, that now it is high time to awake out of sleep: for now is our salvation nearer than when we believed. </a:t>
            </a:r>
          </a:p>
        </p:txBody>
      </p:sp>
    </p:spTree>
    <p:extLst>
      <p:ext uri="{BB962C8B-B14F-4D97-AF65-F5344CB8AC3E}">
        <p14:creationId xmlns:p14="http://schemas.microsoft.com/office/powerpoint/2010/main" val="66433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7" y="342850"/>
            <a:ext cx="9144000" cy="4457802"/>
          </a:xfrm>
          <a:prstGeom prst="rect">
            <a:avLst/>
          </a:prstGeom>
        </p:spPr>
      </p:pic>
    </p:spTree>
    <p:extLst>
      <p:ext uri="{BB962C8B-B14F-4D97-AF65-F5344CB8AC3E}">
        <p14:creationId xmlns:p14="http://schemas.microsoft.com/office/powerpoint/2010/main" val="164229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54365" y="339502"/>
            <a:ext cx="8217810" cy="4185434"/>
          </a:xfrm>
        </p:spPr>
        <p:txBody>
          <a:bodyPr>
            <a:noAutofit/>
          </a:bodyPr>
          <a:lstStyle/>
          <a:p>
            <a:pPr marL="408190" fontAlgn="base">
              <a:spcAft>
                <a:spcPct val="0"/>
              </a:spcAft>
              <a:buClr>
                <a:srgbClr val="C00000"/>
              </a:buClr>
              <a:buSzPct val="90000"/>
              <a:buFont typeface="Wingdings" pitchFamily="2" charset="2"/>
              <a:buChar char="q"/>
            </a:pPr>
            <a:r>
              <a:rPr lang="en-AU" sz="2000" dirty="0" smtClean="0"/>
              <a:t>The investigative judgment is the closing work within the heavenly Sanctuary. </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r>
              <a:rPr lang="en-AU" sz="2000" dirty="0" smtClean="0"/>
              <a:t>It focuses on all those who have ever lived on earth, </a:t>
            </a:r>
            <a:r>
              <a:rPr lang="en-AU" sz="2000" b="1" u="sng" dirty="0" smtClean="0">
                <a:solidFill>
                  <a:schemeClr val="accent2">
                    <a:lumMod val="75000"/>
                  </a:schemeClr>
                </a:solidFill>
              </a:rPr>
              <a:t>who have professed faith in Christ</a:t>
            </a:r>
            <a:r>
              <a:rPr lang="en-AU" sz="2000" dirty="0" smtClean="0"/>
              <a:t> and concerns both the dead and the living.</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r>
              <a:rPr lang="en-AU" sz="2000" dirty="0" smtClean="0"/>
              <a:t>This judgment began in 1844. </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r>
              <a:rPr lang="en-AU" sz="2000" b="1" dirty="0" smtClean="0"/>
              <a:t>Soon</a:t>
            </a:r>
            <a:r>
              <a:rPr lang="en-AU" sz="2000" dirty="0" smtClean="0"/>
              <a:t>, none know how soon, it will pass to the cases of the living.</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r>
              <a:rPr lang="en-AU" sz="2000" dirty="0" smtClean="0"/>
              <a:t>It </a:t>
            </a:r>
            <a:r>
              <a:rPr lang="en-AU" sz="2000" dirty="0"/>
              <a:t>will end at the general close of probation. There is no further probation after it ends.</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endParaRPr lang="en-AU" sz="2400" dirty="0" smtClean="0"/>
          </a:p>
          <a:p>
            <a:pPr marL="408190" fontAlgn="base">
              <a:spcAft>
                <a:spcPct val="0"/>
              </a:spcAft>
              <a:buClr>
                <a:srgbClr val="C00000"/>
              </a:buClr>
              <a:buSzPct val="90000"/>
              <a:buFont typeface="Wingdings" pitchFamily="2" charset="2"/>
              <a:buChar char="q"/>
            </a:pPr>
            <a:endParaRPr lang="en-AU" sz="2400" dirty="0" smtClean="0"/>
          </a:p>
        </p:txBody>
      </p:sp>
      <p:sp>
        <p:nvSpPr>
          <p:cNvPr id="2" name="Rectangle 1"/>
          <p:cNvSpPr/>
          <p:nvPr/>
        </p:nvSpPr>
        <p:spPr>
          <a:xfrm>
            <a:off x="497599" y="841661"/>
            <a:ext cx="7992888" cy="369332"/>
          </a:xfrm>
          <a:prstGeom prst="rect">
            <a:avLst/>
          </a:prstGeom>
        </p:spPr>
        <p:txBody>
          <a:bodyPr wrap="square">
            <a:spAutoFit/>
          </a:bodyPr>
          <a:lstStyle/>
          <a:p>
            <a:r>
              <a:rPr lang="en-AU" dirty="0" smtClean="0"/>
              <a:t>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333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54364" y="465516"/>
            <a:ext cx="8217810" cy="3888432"/>
          </a:xfrm>
        </p:spPr>
        <p:txBody>
          <a:bodyPr>
            <a:noAutofit/>
          </a:bodyPr>
          <a:lstStyle/>
          <a:p>
            <a:pPr marL="408190" fontAlgn="base">
              <a:spcAft>
                <a:spcPct val="0"/>
              </a:spcAft>
              <a:buClr>
                <a:srgbClr val="C00000"/>
              </a:buClr>
              <a:buSzPct val="90000"/>
              <a:buFont typeface="Wingdings" pitchFamily="2" charset="2"/>
              <a:buChar char="q"/>
            </a:pPr>
            <a:r>
              <a:rPr lang="en-AU" sz="2000" dirty="0" smtClean="0"/>
              <a:t>The sentencing judgment of the wicked is a distinct and separate work which will occur during the millennium.</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r>
              <a:rPr lang="en-AU" sz="2000" dirty="0" smtClean="0"/>
              <a:t>All of the wicked receive their sentences during that millennial examination </a:t>
            </a:r>
            <a:r>
              <a:rPr lang="en-AU" sz="2000" b="1" dirty="0" smtClean="0">
                <a:solidFill>
                  <a:schemeClr val="accent2">
                    <a:lumMod val="75000"/>
                  </a:schemeClr>
                </a:solidFill>
              </a:rPr>
              <a:t>both those who have never professed faith in Christ, and those who falsely did so </a:t>
            </a:r>
            <a:r>
              <a:rPr lang="en-AU" sz="2000" dirty="0" smtClean="0"/>
              <a:t>and were examined during the investigative judgment.</a:t>
            </a:r>
          </a:p>
          <a:p>
            <a:pPr marL="408190" fontAlgn="base">
              <a:spcAft>
                <a:spcPct val="0"/>
              </a:spcAft>
              <a:buClr>
                <a:srgbClr val="C00000"/>
              </a:buClr>
              <a:buSzPct val="90000"/>
              <a:buFont typeface="Wingdings" pitchFamily="2" charset="2"/>
              <a:buChar char="q"/>
            </a:pPr>
            <a:endParaRPr lang="en-AU" sz="2000" dirty="0"/>
          </a:p>
          <a:p>
            <a:pPr marL="408190" fontAlgn="base">
              <a:spcAft>
                <a:spcPct val="0"/>
              </a:spcAft>
              <a:buClr>
                <a:srgbClr val="C00000"/>
              </a:buClr>
              <a:buSzPct val="90000"/>
              <a:buFont typeface="Wingdings" pitchFamily="2" charset="2"/>
              <a:buChar char="q"/>
            </a:pPr>
            <a:r>
              <a:rPr lang="en-AU" sz="2000" dirty="0"/>
              <a:t> In the investigative judgment, </a:t>
            </a:r>
            <a:r>
              <a:rPr lang="en-AU" sz="2000" b="1" dirty="0"/>
              <a:t>men’s lives will be tested by God’s law</a:t>
            </a:r>
            <a:r>
              <a:rPr lang="en-AU" sz="2000" dirty="0"/>
              <a:t>. It is the standard of the judgement</a:t>
            </a:r>
          </a:p>
          <a:p>
            <a:pPr marL="408190" fontAlgn="base">
              <a:spcAft>
                <a:spcPct val="0"/>
              </a:spcAft>
              <a:buClr>
                <a:srgbClr val="C00000"/>
              </a:buClr>
              <a:buSzPct val="90000"/>
              <a:buFont typeface="Wingdings" pitchFamily="2" charset="2"/>
              <a:buChar char="q"/>
            </a:pPr>
            <a:endParaRPr lang="en-AU" sz="2000" dirty="0" smtClean="0"/>
          </a:p>
          <a:p>
            <a:pPr marL="408190" fontAlgn="base">
              <a:spcAft>
                <a:spcPct val="0"/>
              </a:spcAft>
              <a:buClr>
                <a:srgbClr val="C00000"/>
              </a:buClr>
              <a:buSzPct val="90000"/>
              <a:buFont typeface="Wingdings" pitchFamily="2" charset="2"/>
              <a:buChar char="q"/>
            </a:pPr>
            <a:endParaRPr lang="en-AU" sz="2400" b="1" dirty="0">
              <a:solidFill>
                <a:srgbClr val="001726"/>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33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464901" name="Text Box 5"/>
          <p:cNvSpPr txBox="1">
            <a:spLocks noChangeArrowheads="1"/>
          </p:cNvSpPr>
          <p:nvPr/>
        </p:nvSpPr>
        <p:spPr bwMode="auto">
          <a:xfrm>
            <a:off x="827058" y="2733796"/>
            <a:ext cx="770603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2" name="Rectangle 1"/>
          <p:cNvSpPr/>
          <p:nvPr/>
        </p:nvSpPr>
        <p:spPr>
          <a:xfrm>
            <a:off x="488058" y="885266"/>
            <a:ext cx="7992888" cy="2831544"/>
          </a:xfrm>
          <a:prstGeom prst="rect">
            <a:avLst/>
          </a:prstGeom>
        </p:spPr>
        <p:txBody>
          <a:bodyPr wrap="square">
            <a:spAutoFit/>
          </a:bodyPr>
          <a:lstStyle/>
          <a:p>
            <a:pPr marL="285750" indent="-285750">
              <a:buClr>
                <a:srgbClr val="C00000"/>
              </a:buClr>
              <a:buFont typeface="Wingdings" pitchFamily="2" charset="2"/>
              <a:buChar char="q"/>
            </a:pPr>
            <a:r>
              <a:rPr lang="en-AU" sz="2000" dirty="0" smtClean="0">
                <a:latin typeface="Calibri" pitchFamily="34" charset="0"/>
              </a:rPr>
              <a:t>Through the enabling grace of Christ, </a:t>
            </a:r>
            <a:r>
              <a:rPr lang="en-AU" sz="2000" b="1" cap="small" dirty="0" smtClean="0">
                <a:solidFill>
                  <a:schemeClr val="accent2">
                    <a:lumMod val="75000"/>
                  </a:schemeClr>
                </a:solidFill>
                <a:latin typeface="Calibri" pitchFamily="34" charset="0"/>
              </a:rPr>
              <a:t>every man </a:t>
            </a:r>
            <a:r>
              <a:rPr lang="en-AU" sz="2000" dirty="0" smtClean="0">
                <a:latin typeface="Calibri" pitchFamily="34" charset="0"/>
              </a:rPr>
              <a:t>can obey the law of God, and is required to do so. The only question asked in the investigative judgment is “</a:t>
            </a:r>
            <a:r>
              <a:rPr lang="en-AU" sz="2000" u="sng" dirty="0" smtClean="0">
                <a:solidFill>
                  <a:schemeClr val="accent2">
                    <a:lumMod val="75000"/>
                  </a:schemeClr>
                </a:solidFill>
                <a:latin typeface="Calibri" pitchFamily="34" charset="0"/>
              </a:rPr>
              <a:t>Have they been obedient to My commandments?</a:t>
            </a:r>
            <a:r>
              <a:rPr lang="en-AU" sz="2000" dirty="0" smtClean="0">
                <a:solidFill>
                  <a:schemeClr val="accent2">
                    <a:lumMod val="75000"/>
                  </a:schemeClr>
                </a:solidFill>
                <a:latin typeface="Calibri" pitchFamily="34" charset="0"/>
              </a:rPr>
              <a:t>” </a:t>
            </a:r>
          </a:p>
          <a:p>
            <a:pPr marL="285750" indent="-285750">
              <a:buClr>
                <a:srgbClr val="C00000"/>
              </a:buClr>
              <a:buFont typeface="Wingdings" pitchFamily="2" charset="2"/>
              <a:buChar char="q"/>
            </a:pPr>
            <a:endParaRPr lang="en-AU" sz="2000" dirty="0" smtClean="0">
              <a:solidFill>
                <a:schemeClr val="accent2">
                  <a:lumMod val="75000"/>
                </a:schemeClr>
              </a:solidFill>
              <a:latin typeface="Calibri" pitchFamily="34" charset="0"/>
            </a:endParaRPr>
          </a:p>
          <a:p>
            <a:pPr marL="342900" indent="-342900">
              <a:buClr>
                <a:srgbClr val="C00000"/>
              </a:buClr>
              <a:buFont typeface="Wingdings" pitchFamily="2" charset="2"/>
              <a:buChar char="q"/>
            </a:pPr>
            <a:r>
              <a:rPr lang="en-AU" sz="2000" dirty="0" smtClean="0">
                <a:latin typeface="Calibri" pitchFamily="34" charset="0"/>
              </a:rPr>
              <a:t>The first angel’s message announced the beginning of the judgment.</a:t>
            </a:r>
          </a:p>
          <a:p>
            <a:pPr marL="342900" indent="-342900">
              <a:buClr>
                <a:srgbClr val="C00000"/>
              </a:buClr>
              <a:buFont typeface="Wingdings" pitchFamily="2" charset="2"/>
              <a:buChar char="q"/>
            </a:pPr>
            <a:endParaRPr lang="en-AU" sz="2000" dirty="0" smtClean="0">
              <a:latin typeface="Calibri" pitchFamily="34" charset="0"/>
            </a:endParaRPr>
          </a:p>
          <a:p>
            <a:pPr marL="342900" indent="-342900">
              <a:buClr>
                <a:srgbClr val="C00000"/>
              </a:buClr>
              <a:buFont typeface="Wingdings" pitchFamily="2" charset="2"/>
              <a:buChar char="q"/>
            </a:pPr>
            <a:r>
              <a:rPr lang="en-AU" sz="2000" dirty="0" smtClean="0">
                <a:latin typeface="Calibri" pitchFamily="34" charset="0"/>
              </a:rPr>
              <a:t>The investigative judgment began in 1844 with the cases of the dead.</a:t>
            </a:r>
          </a:p>
          <a:p>
            <a:pPr marL="342900" indent="-342900">
              <a:buClr>
                <a:srgbClr val="C00000"/>
              </a:buClr>
              <a:buFont typeface="Wingdings" pitchFamily="2" charset="2"/>
              <a:buChar char="q"/>
            </a:pPr>
            <a:endParaRPr lang="en-AU" sz="2000" dirty="0" smtClean="0">
              <a:latin typeface="Calibri" pitchFamily="34" charset="0"/>
            </a:endParaRP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74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3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899" name="Rectangle 3"/>
          <p:cNvSpPr>
            <a:spLocks noGrp="1" noChangeArrowheads="1"/>
          </p:cNvSpPr>
          <p:nvPr>
            <p:ph type="body" idx="1"/>
          </p:nvPr>
        </p:nvSpPr>
        <p:spPr>
          <a:xfrm>
            <a:off x="463095" y="627534"/>
            <a:ext cx="8217810" cy="3888432"/>
          </a:xfrm>
        </p:spPr>
        <p:txBody>
          <a:bodyPr>
            <a:noAutofit/>
          </a:bodyPr>
          <a:lstStyle/>
          <a:p>
            <a:pPr marL="65290" lvl="0" indent="0" fontAlgn="base">
              <a:spcAft>
                <a:spcPct val="0"/>
              </a:spcAft>
              <a:buClr>
                <a:srgbClr val="86D1EC"/>
              </a:buClr>
              <a:buSzPct val="90000"/>
              <a:buNone/>
            </a:pPr>
            <a:r>
              <a:rPr lang="en-AU" sz="2400" dirty="0"/>
              <a:t>	</a:t>
            </a:r>
            <a:endParaRPr lang="en-AU" sz="2400" b="1" dirty="0">
              <a:solidFill>
                <a:srgbClr val="001726"/>
              </a:solidFill>
            </a:endParaRPr>
          </a:p>
        </p:txBody>
      </p:sp>
      <p:sp>
        <p:nvSpPr>
          <p:cNvPr id="464900" name="Text Box 4"/>
          <p:cNvSpPr txBox="1">
            <a:spLocks noChangeArrowheads="1"/>
          </p:cNvSpPr>
          <p:nvPr/>
        </p:nvSpPr>
        <p:spPr bwMode="auto">
          <a:xfrm>
            <a:off x="468007" y="2085613"/>
            <a:ext cx="842502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defTabSz="1450975">
              <a:defRPr>
                <a:solidFill>
                  <a:schemeClr val="tx1"/>
                </a:solidFill>
                <a:latin typeface="Arial" charset="0"/>
                <a:cs typeface="Arial" charset="0"/>
              </a:defRPr>
            </a:lvl1pPr>
            <a:lvl2pPr marL="725488" defTabSz="1450975">
              <a:defRPr>
                <a:solidFill>
                  <a:schemeClr val="tx1"/>
                </a:solidFill>
                <a:latin typeface="Arial" charset="0"/>
                <a:cs typeface="Arial" charset="0"/>
              </a:defRPr>
            </a:lvl2pPr>
            <a:lvl3pPr marL="1450975" defTabSz="1450975">
              <a:defRPr>
                <a:solidFill>
                  <a:schemeClr val="tx1"/>
                </a:solidFill>
                <a:latin typeface="Arial" charset="0"/>
                <a:cs typeface="Arial" charset="0"/>
              </a:defRPr>
            </a:lvl3pPr>
            <a:lvl4pPr marL="2176463" defTabSz="1450975">
              <a:defRPr>
                <a:solidFill>
                  <a:schemeClr val="tx1"/>
                </a:solidFill>
                <a:latin typeface="Arial" charset="0"/>
                <a:cs typeface="Arial" charset="0"/>
              </a:defRPr>
            </a:lvl4pPr>
            <a:lvl5pPr marL="2901950" defTabSz="1450975">
              <a:defRPr>
                <a:solidFill>
                  <a:schemeClr val="tx1"/>
                </a:solidFill>
                <a:latin typeface="Arial" charset="0"/>
                <a:cs typeface="Arial" charset="0"/>
              </a:defRPr>
            </a:lvl5pPr>
            <a:lvl6pPr marL="3359150" defTabSz="1450975" fontAlgn="base">
              <a:spcBef>
                <a:spcPct val="0"/>
              </a:spcBef>
              <a:spcAft>
                <a:spcPct val="0"/>
              </a:spcAft>
              <a:defRPr>
                <a:solidFill>
                  <a:schemeClr val="tx1"/>
                </a:solidFill>
                <a:latin typeface="Arial" charset="0"/>
                <a:cs typeface="Arial" charset="0"/>
              </a:defRPr>
            </a:lvl6pPr>
            <a:lvl7pPr marL="3816350" defTabSz="1450975" fontAlgn="base">
              <a:spcBef>
                <a:spcPct val="0"/>
              </a:spcBef>
              <a:spcAft>
                <a:spcPct val="0"/>
              </a:spcAft>
              <a:defRPr>
                <a:solidFill>
                  <a:schemeClr val="tx1"/>
                </a:solidFill>
                <a:latin typeface="Arial" charset="0"/>
                <a:cs typeface="Arial" charset="0"/>
              </a:defRPr>
            </a:lvl7pPr>
            <a:lvl8pPr marL="4273550" defTabSz="1450975" fontAlgn="base">
              <a:spcBef>
                <a:spcPct val="0"/>
              </a:spcBef>
              <a:spcAft>
                <a:spcPct val="0"/>
              </a:spcAft>
              <a:defRPr>
                <a:solidFill>
                  <a:schemeClr val="tx1"/>
                </a:solidFill>
                <a:latin typeface="Arial" charset="0"/>
                <a:cs typeface="Arial" charset="0"/>
              </a:defRPr>
            </a:lvl8pPr>
            <a:lvl9pPr marL="4730750" defTabSz="1450975" fontAlgn="base">
              <a:spcBef>
                <a:spcPct val="0"/>
              </a:spcBef>
              <a:spcAft>
                <a:spcPct val="0"/>
              </a:spcAft>
              <a:defRPr>
                <a:solidFill>
                  <a:schemeClr val="tx1"/>
                </a:solidFill>
                <a:latin typeface="Arial" charset="0"/>
                <a:cs typeface="Arial" charset="0"/>
              </a:defRPr>
            </a:lvl9pPr>
          </a:lstStyle>
          <a:p>
            <a:pPr>
              <a:spcBef>
                <a:spcPct val="50000"/>
              </a:spcBef>
            </a:pP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24936"/>
            <a:ext cx="9126537" cy="62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771550"/>
            <a:ext cx="7706039" cy="2077492"/>
          </a:xfrm>
          <a:prstGeom prst="rect">
            <a:avLst/>
          </a:prstGeom>
        </p:spPr>
        <p:txBody>
          <a:bodyPr wrap="square">
            <a:spAutoFit/>
          </a:bodyPr>
          <a:lstStyle/>
          <a:p>
            <a:pPr algn="ctr">
              <a:lnSpc>
                <a:spcPct val="150000"/>
              </a:lnSpc>
            </a:pPr>
            <a:r>
              <a:rPr lang="en-AU" sz="2200" b="1" cap="small" dirty="0">
                <a:solidFill>
                  <a:srgbClr val="C00000"/>
                </a:solidFill>
              </a:rPr>
              <a:t>When does it pass to the cases of the living</a:t>
            </a:r>
            <a:r>
              <a:rPr lang="en-AU" sz="2200" b="1" cap="small" dirty="0" smtClean="0">
                <a:solidFill>
                  <a:srgbClr val="C00000"/>
                </a:solidFill>
              </a:rPr>
              <a:t>?</a:t>
            </a:r>
          </a:p>
          <a:p>
            <a:pPr algn="ctr">
              <a:lnSpc>
                <a:spcPct val="150000"/>
              </a:lnSpc>
            </a:pPr>
            <a:endParaRPr lang="en-AU" sz="2200" b="1" cap="small" dirty="0" smtClean="0">
              <a:solidFill>
                <a:srgbClr val="C00000"/>
              </a:solidFill>
            </a:endParaRPr>
          </a:p>
          <a:p>
            <a:pPr>
              <a:lnSpc>
                <a:spcPct val="150000"/>
              </a:lnSpc>
            </a:pPr>
            <a:r>
              <a:rPr lang="en-AU" sz="2200" dirty="0" smtClean="0"/>
              <a:t> </a:t>
            </a:r>
            <a:r>
              <a:rPr lang="en-AU" sz="2000" dirty="0"/>
              <a:t>We know that it will pass to the living before the </a:t>
            </a:r>
            <a:r>
              <a:rPr lang="en-AU" sz="2000" b="1" dirty="0"/>
              <a:t>plagues begin </a:t>
            </a:r>
            <a:r>
              <a:rPr lang="en-AU" sz="2000" dirty="0"/>
              <a:t>and the </a:t>
            </a:r>
            <a:r>
              <a:rPr lang="en-AU" sz="2000" b="1" dirty="0"/>
              <a:t>Second Advent occurs</a:t>
            </a:r>
            <a:r>
              <a:rPr lang="en-AU" sz="2000" dirty="0" smtClean="0"/>
              <a:t>.</a:t>
            </a:r>
            <a:r>
              <a:rPr lang="en-AU" sz="2000" dirty="0"/>
              <a:t> </a:t>
            </a:r>
            <a:r>
              <a:rPr lang="en-AU" b="1" i="1" dirty="0" smtClean="0">
                <a:solidFill>
                  <a:srgbClr val="7030A0"/>
                </a:solidFill>
              </a:rPr>
              <a:t>(Testimony to Ministers 446)</a:t>
            </a:r>
          </a:p>
        </p:txBody>
      </p:sp>
    </p:spTree>
    <p:extLst>
      <p:ext uri="{BB962C8B-B14F-4D97-AF65-F5344CB8AC3E}">
        <p14:creationId xmlns:p14="http://schemas.microsoft.com/office/powerpoint/2010/main" val="382532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3193</Words>
  <Application>Microsoft Office PowerPoint</Application>
  <PresentationFormat>On-screen Show (16:9)</PresentationFormat>
  <Paragraphs>226</Paragraphs>
  <Slides>43</Slides>
  <Notes>1</Notes>
  <HiddenSlides>2</HiddenSlides>
  <MMClips>1</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Default Design</vt:lpstr>
      <vt:lpstr>PowerPoint Presentation</vt:lpstr>
      <vt:lpstr>PowerPoint Presentation</vt:lpstr>
      <vt:lpstr>JUSTIFICATION BY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JUSTIFICATION BY FAITH</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peter.shuya.roberts@gmail.com</dc:creator>
  <cp:lastModifiedBy>peter.shuya.roberts@gmail.com</cp:lastModifiedBy>
  <cp:revision>62</cp:revision>
  <dcterms:created xsi:type="dcterms:W3CDTF">2017-12-10T07:44:44Z</dcterms:created>
  <dcterms:modified xsi:type="dcterms:W3CDTF">2017-12-13T08:19:56Z</dcterms:modified>
</cp:coreProperties>
</file>