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5"/>
  </p:notesMasterIdLst>
  <p:sldIdLst>
    <p:sldId id="256" r:id="rId2"/>
    <p:sldId id="257" r:id="rId3"/>
    <p:sldId id="272" r:id="rId4"/>
    <p:sldId id="273" r:id="rId5"/>
    <p:sldId id="291" r:id="rId6"/>
    <p:sldId id="292" r:id="rId7"/>
    <p:sldId id="285" r:id="rId8"/>
    <p:sldId id="258" r:id="rId9"/>
    <p:sldId id="274" r:id="rId10"/>
    <p:sldId id="289" r:id="rId11"/>
    <p:sldId id="275" r:id="rId12"/>
    <p:sldId id="276" r:id="rId13"/>
    <p:sldId id="277" r:id="rId14"/>
    <p:sldId id="278" r:id="rId15"/>
    <p:sldId id="279" r:id="rId16"/>
    <p:sldId id="280" r:id="rId17"/>
    <p:sldId id="281" r:id="rId18"/>
    <p:sldId id="284" r:id="rId19"/>
    <p:sldId id="282" r:id="rId20"/>
    <p:sldId id="286" r:id="rId21"/>
    <p:sldId id="287" r:id="rId22"/>
    <p:sldId id="290" r:id="rId23"/>
    <p:sldId id="293" r:id="rId24"/>
    <p:sldId id="295" r:id="rId25"/>
    <p:sldId id="294" r:id="rId26"/>
    <p:sldId id="296" r:id="rId27"/>
    <p:sldId id="298" r:id="rId28"/>
    <p:sldId id="283" r:id="rId29"/>
    <p:sldId id="288" r:id="rId30"/>
    <p:sldId id="297" r:id="rId31"/>
    <p:sldId id="271" r:id="rId32"/>
    <p:sldId id="259" r:id="rId33"/>
    <p:sldId id="260" r:id="rId34"/>
    <p:sldId id="261" r:id="rId35"/>
    <p:sldId id="262" r:id="rId36"/>
    <p:sldId id="263" r:id="rId37"/>
    <p:sldId id="264" r:id="rId38"/>
    <p:sldId id="265" r:id="rId39"/>
    <p:sldId id="266" r:id="rId40"/>
    <p:sldId id="268" r:id="rId41"/>
    <p:sldId id="269" r:id="rId42"/>
    <p:sldId id="270" r:id="rId43"/>
    <p:sldId id="267"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varScale="1">
        <p:scale>
          <a:sx n="78" d="100"/>
          <a:sy n="78" d="100"/>
        </p:scale>
        <p:origin x="4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CC105-8DE1-450D-A99C-EA6AA35E0CC5}" type="datetimeFigureOut">
              <a:rPr lang="en-US" smtClean="0"/>
              <a:t>8/17/2019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BABC1-43FE-44EC-9B0C-EC963F52D40A}" type="slidenum">
              <a:rPr lang="en-US" smtClean="0"/>
              <a:t>‹#›</a:t>
            </a:fld>
            <a:endParaRPr lang="en-US"/>
          </a:p>
        </p:txBody>
      </p:sp>
    </p:spTree>
    <p:extLst>
      <p:ext uri="{BB962C8B-B14F-4D97-AF65-F5344CB8AC3E}">
        <p14:creationId xmlns:p14="http://schemas.microsoft.com/office/powerpoint/2010/main" val="986678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BABC1-43FE-44EC-9B0C-EC963F52D40A}" type="slidenum">
              <a:rPr lang="en-US" smtClean="0"/>
              <a:t>40</a:t>
            </a:fld>
            <a:endParaRPr lang="en-US"/>
          </a:p>
        </p:txBody>
      </p:sp>
    </p:spTree>
    <p:extLst>
      <p:ext uri="{BB962C8B-B14F-4D97-AF65-F5344CB8AC3E}">
        <p14:creationId xmlns:p14="http://schemas.microsoft.com/office/powerpoint/2010/main" val="161424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E27C63E-C4C0-402B-8533-D3511E0E1DDF}" type="datetime1">
              <a:rPr lang="en-US" smtClean="0"/>
              <a:t>8/17/2019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750D66-1727-4116-9882-CCCCE715E2CA}" type="datetime1">
              <a:rPr lang="en-US" smtClean="0"/>
              <a:t>8/17/2019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BDF889C-F9BC-4BEF-9A66-B6CACDDAA60C}" type="datetime1">
              <a:rPr lang="en-US" smtClean="0"/>
              <a:t>8/17/2019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41BBFA5-C608-41BB-8E4F-7E37349E90B6}" type="datetime1">
              <a:rPr lang="en-US" smtClean="0"/>
              <a:t>8/17/2019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ED2573F4-E7C1-47FA-A2E0-302DC3C034A7}" type="datetime1">
              <a:rPr lang="en-US" smtClean="0"/>
              <a:t>8/17/2019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6D9E05C-EC67-4656-A0E7-B75C8989420F}" type="datetime1">
              <a:rPr lang="en-US" smtClean="0"/>
              <a:t>8/17/2019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CEDDA71-101C-4DA8-8D6A-1E568CFB996F}" type="datetime1">
              <a:rPr lang="en-US" smtClean="0"/>
              <a:t>8/17/2019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520A-F5DB-45D6-B05C-0324CA2E899E}" type="datetime1">
              <a:rPr lang="en-US" smtClean="0"/>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1E6FAE5E-BB88-4AA5-8A65-8FA78EF34612}" type="datetime1">
              <a:rPr lang="en-US" smtClean="0"/>
              <a:t>8/17/2019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0D86FF-0BF4-4292-B00B-A504E17910C3}" type="datetime1">
              <a:rPr lang="en-US" smtClean="0"/>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DF1CD8F-D96E-459B-B5F0-9E2C99BE1A94}" type="datetime1">
              <a:rPr lang="en-US" smtClean="0"/>
              <a:t>8/17/2019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6F0574-45DA-4BB5-A050-063636C97775}" type="datetime1">
              <a:rPr lang="en-US" smtClean="0"/>
              <a:t>8/17/2019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B415ED-5E52-431A-8600-6D0D37482C47}" type="datetime1">
              <a:rPr lang="en-US" smtClean="0"/>
              <a:t>8/17/2019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EE5304-71C8-463A-8CF4-E2559D98C4A7}" type="datetime1">
              <a:rPr lang="en-US" smtClean="0"/>
              <a:t>8/17/2019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E71E41-D2AF-41C6-AA03-E0C06754FACC}" type="datetime1">
              <a:rPr lang="en-US" smtClean="0"/>
              <a:t>8/17/2019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4709C0-3983-426F-A50F-8AADF246E112}" type="datetime1">
              <a:rPr lang="en-US" smtClean="0"/>
              <a:t>8/17/2019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9CF8C8-F703-4AB2-B5D3-68947B82A7DE}" type="datetime1">
              <a:rPr lang="en-US" smtClean="0"/>
              <a:t>8/17/2019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1CA4858-8215-4A43-91B9-427857F9A3AC}" type="datetime1">
              <a:rPr lang="en-US" smtClean="0"/>
              <a:t>8/17/2019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9044E03A-9167-4B42-8C79-22DCD81D6F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43" r="14219"/>
          <a:stretch/>
        </p:blipFill>
        <p:spPr bwMode="auto">
          <a:xfrm>
            <a:off x="20983" y="0"/>
            <a:ext cx="12171017"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a:bodyPr>
          <a:lstStyle/>
          <a:p>
            <a:r>
              <a:rPr lang="en-AU" sz="8000" b="1" dirty="0">
                <a:effectLst>
                  <a:outerShdw blurRad="38100" dist="38100" dir="2700000" algn="tl">
                    <a:srgbClr val="000000">
                      <a:alpha val="43137"/>
                    </a:srgbClr>
                  </a:outerShdw>
                </a:effectLst>
              </a:rPr>
              <a:t>The rising storm</a:t>
            </a:r>
          </a:p>
        </p:txBody>
      </p:sp>
      <p:sp>
        <p:nvSpPr>
          <p:cNvPr id="3" name="Subtitle 2"/>
          <p:cNvSpPr>
            <a:spLocks noGrp="1"/>
          </p:cNvSpPr>
          <p:nvPr>
            <p:ph type="subTitle" idx="1"/>
          </p:nvPr>
        </p:nvSpPr>
        <p:spPr/>
        <p:txBody>
          <a:bodyPr/>
          <a:lstStyle/>
          <a:p>
            <a:r>
              <a:rPr lang="en-AU" dirty="0"/>
              <a:t>Study based on Mark 6:45.46</a:t>
            </a:r>
          </a:p>
        </p:txBody>
      </p:sp>
      <p:sp>
        <p:nvSpPr>
          <p:cNvPr id="4" name="Slide Number Placeholder 3"/>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17318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5600" y="746125"/>
            <a:ext cx="8610600" cy="1293028"/>
          </a:xfrm>
        </p:spPr>
        <p:txBody>
          <a:bodyPr/>
          <a:lstStyle/>
          <a:p>
            <a:r>
              <a:rPr lang="en-US" dirty="0"/>
              <a:t>The significance of these divine appointments</a:t>
            </a:r>
          </a:p>
        </p:txBody>
      </p:sp>
      <p:sp>
        <p:nvSpPr>
          <p:cNvPr id="4" name="Content Placeholder 3"/>
          <p:cNvSpPr>
            <a:spLocks noGrp="1"/>
          </p:cNvSpPr>
          <p:nvPr>
            <p:ph idx="1"/>
          </p:nvPr>
        </p:nvSpPr>
        <p:spPr/>
        <p:txBody>
          <a:bodyPr>
            <a:normAutofit/>
          </a:bodyPr>
          <a:lstStyle/>
          <a:p>
            <a:r>
              <a:rPr lang="en-US" sz="3600" dirty="0"/>
              <a:t>Signs that occur in natural world</a:t>
            </a:r>
          </a:p>
          <a:p>
            <a:pPr lvl="1"/>
            <a:r>
              <a:rPr lang="en-US" sz="3400" dirty="0"/>
              <a:t>Periodically</a:t>
            </a:r>
          </a:p>
          <a:p>
            <a:pPr lvl="1"/>
            <a:r>
              <a:rPr lang="en-US" sz="3400" dirty="0"/>
              <a:t>On elected dates</a:t>
            </a:r>
          </a:p>
          <a:p>
            <a:r>
              <a:rPr lang="en-US" sz="3600" dirty="0"/>
              <a:t>On holidays God established as feast days for his people as signs of an everlasting covenant</a:t>
            </a:r>
          </a:p>
          <a:p>
            <a:pPr lvl="1"/>
            <a:r>
              <a:rPr lang="en-US" sz="3400" dirty="0"/>
              <a:t>Passover</a:t>
            </a:r>
          </a:p>
          <a:p>
            <a:pPr lvl="1"/>
            <a:r>
              <a:rPr lang="en-US" sz="3400" dirty="0"/>
              <a:t>Feast of tabernacles (Succoth)</a:t>
            </a:r>
          </a:p>
        </p:txBody>
      </p:sp>
      <p:sp>
        <p:nvSpPr>
          <p:cNvPr id="2" name="Slide Number Placeholder 1"/>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547261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2447"/>
            <a:ext cx="12192000" cy="4699000"/>
          </a:xfrm>
          <a:prstGeom prst="rect">
            <a:avLst/>
          </a:prstGeom>
        </p:spPr>
      </p:pic>
      <p:sp>
        <p:nvSpPr>
          <p:cNvPr id="4" name="Rectangle 3"/>
          <p:cNvSpPr/>
          <p:nvPr/>
        </p:nvSpPr>
        <p:spPr>
          <a:xfrm>
            <a:off x="4393354" y="990897"/>
            <a:ext cx="711284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Divine appointments</a:t>
            </a:r>
          </a:p>
        </p:txBody>
      </p:sp>
      <p:sp>
        <p:nvSpPr>
          <p:cNvPr id="5" name="TextBox 4"/>
          <p:cNvSpPr txBox="1"/>
          <p:nvPr/>
        </p:nvSpPr>
        <p:spPr>
          <a:xfrm>
            <a:off x="4746812" y="2057400"/>
            <a:ext cx="2662517" cy="584775"/>
          </a:xfrm>
          <a:prstGeom prst="rect">
            <a:avLst/>
          </a:prstGeom>
          <a:solidFill>
            <a:schemeClr val="bg1"/>
          </a:solidFill>
        </p:spPr>
        <p:txBody>
          <a:bodyPr wrap="square" rtlCol="0">
            <a:spAutoFit/>
          </a:bodyPr>
          <a:lstStyle/>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721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31" y="0"/>
            <a:ext cx="6586538" cy="6920917"/>
          </a:xfrm>
          <a:prstGeom prst="rect">
            <a:avLst/>
          </a:prstGeom>
          <a:effectLst>
            <a:softEdge rad="457200"/>
          </a:effectLst>
        </p:spPr>
      </p:pic>
      <p:sp>
        <p:nvSpPr>
          <p:cNvPr id="4" name="TextBox 3"/>
          <p:cNvSpPr txBox="1"/>
          <p:nvPr/>
        </p:nvSpPr>
        <p:spPr>
          <a:xfrm>
            <a:off x="6157914" y="746125"/>
            <a:ext cx="5200650" cy="5509200"/>
          </a:xfrm>
          <a:prstGeom prst="rect">
            <a:avLst/>
          </a:prstGeom>
          <a:noFill/>
        </p:spPr>
        <p:txBody>
          <a:bodyPr wrap="square" rtlCol="0">
            <a:spAutoFit/>
          </a:bodyPr>
          <a:lstStyle/>
          <a:p>
            <a:pPr fontAlgn="base"/>
            <a:r>
              <a:rPr lang="en-US" sz="3200" dirty="0">
                <a:solidFill>
                  <a:srgbClr val="C00000"/>
                </a:solidFill>
                <a:effectLst>
                  <a:outerShdw blurRad="38100" dist="38100" dir="2700000" algn="tl">
                    <a:srgbClr val="000000">
                      <a:alpha val="43137"/>
                    </a:srgbClr>
                  </a:outerShdw>
                </a:effectLst>
              </a:rPr>
              <a:t>162 - 163 AD, coinciding with the worst persecution of Jews… and Christians in the history of the Roman Empire. Within 3 years the </a:t>
            </a:r>
            <a:r>
              <a:rPr lang="en-US" sz="3200" dirty="0" err="1">
                <a:solidFill>
                  <a:srgbClr val="C00000"/>
                </a:solidFill>
                <a:effectLst>
                  <a:outerShdw blurRad="38100" dist="38100" dir="2700000" algn="tl">
                    <a:srgbClr val="000000">
                      <a:alpha val="43137"/>
                    </a:srgbClr>
                  </a:outerShdw>
                </a:effectLst>
              </a:rPr>
              <a:t>Antonine</a:t>
            </a:r>
            <a:r>
              <a:rPr lang="en-US" sz="3200" dirty="0">
                <a:solidFill>
                  <a:srgbClr val="C00000"/>
                </a:solidFill>
                <a:effectLst>
                  <a:outerShdw blurRad="38100" dist="38100" dir="2700000" algn="tl">
                    <a:srgbClr val="000000">
                      <a:alpha val="43137"/>
                    </a:srgbClr>
                  </a:outerShdw>
                </a:effectLst>
              </a:rPr>
              <a:t> Plague killed </a:t>
            </a:r>
            <a:r>
              <a:rPr lang="en-US" sz="3200" dirty="0">
                <a:solidFill>
                  <a:schemeClr val="bg1"/>
                </a:solidFill>
                <a:effectLst>
                  <a:outerShdw blurRad="38100" dist="38100" dir="2700000" algn="tl">
                    <a:srgbClr val="000000">
                      <a:alpha val="43137"/>
                    </a:srgbClr>
                  </a:outerShdw>
                </a:effectLst>
              </a:rPr>
              <a:t>eight million people</a:t>
            </a:r>
            <a:r>
              <a:rPr lang="en-US" sz="3200" dirty="0">
                <a:solidFill>
                  <a:srgbClr val="C00000"/>
                </a:solidFill>
                <a:effectLst>
                  <a:outerShdw blurRad="38100" dist="38100" dir="2700000" algn="tl">
                    <a:srgbClr val="000000">
                      <a:alpha val="43137"/>
                    </a:srgbClr>
                  </a:outerShdw>
                </a:effectLst>
              </a:rPr>
              <a:t>, a third of the population.</a:t>
            </a:r>
          </a:p>
          <a:p>
            <a:pPr fontAlgn="base"/>
            <a:br>
              <a:rPr lang="en-US" sz="3200" dirty="0"/>
            </a:br>
            <a:endParaRPr lang="en-US" sz="3200" dirty="0"/>
          </a:p>
        </p:txBody>
      </p:sp>
      <p:pic>
        <p:nvPicPr>
          <p:cNvPr id="5" name="Picture 4"/>
          <p:cNvPicPr>
            <a:picLocks noChangeAspect="1"/>
          </p:cNvPicPr>
          <p:nvPr/>
        </p:nvPicPr>
        <p:blipFill>
          <a:blip r:embed="rId3"/>
          <a:stretch>
            <a:fillRect/>
          </a:stretch>
        </p:blipFill>
        <p:spPr>
          <a:xfrm>
            <a:off x="714375" y="3234025"/>
            <a:ext cx="4206300" cy="2495263"/>
          </a:xfrm>
          <a:prstGeom prst="rect">
            <a:avLst/>
          </a:prstGeom>
        </p:spPr>
      </p:pic>
      <p:sp>
        <p:nvSpPr>
          <p:cNvPr id="6" name="TextBox 5"/>
          <p:cNvSpPr txBox="1"/>
          <p:nvPr/>
        </p:nvSpPr>
        <p:spPr>
          <a:xfrm>
            <a:off x="688687" y="1957388"/>
            <a:ext cx="4257675"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First Blood moon Tetrad</a:t>
            </a:r>
          </a:p>
        </p:txBody>
      </p:sp>
    </p:spTree>
    <p:extLst>
      <p:ext uri="{BB962C8B-B14F-4D97-AF65-F5344CB8AC3E}">
        <p14:creationId xmlns:p14="http://schemas.microsoft.com/office/powerpoint/2010/main" val="415024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31" y="0"/>
            <a:ext cx="6586538" cy="6920917"/>
          </a:xfrm>
          <a:prstGeom prst="rect">
            <a:avLst/>
          </a:prstGeom>
          <a:effectLst>
            <a:softEdge rad="457200"/>
          </a:effectLst>
        </p:spPr>
      </p:pic>
      <p:sp>
        <p:nvSpPr>
          <p:cNvPr id="4" name="TextBox 3"/>
          <p:cNvSpPr txBox="1"/>
          <p:nvPr/>
        </p:nvSpPr>
        <p:spPr>
          <a:xfrm>
            <a:off x="6157914" y="746125"/>
            <a:ext cx="5200650" cy="6001643"/>
          </a:xfrm>
          <a:prstGeom prst="rect">
            <a:avLst/>
          </a:prstGeom>
          <a:noFill/>
        </p:spPr>
        <p:txBody>
          <a:bodyPr wrap="square" rtlCol="0">
            <a:spAutoFit/>
          </a:bodyPr>
          <a:lstStyle/>
          <a:p>
            <a:pPr fontAlgn="base"/>
            <a:endParaRPr lang="en-US" sz="3200" u="sng" dirty="0">
              <a:solidFill>
                <a:srgbClr val="C00000"/>
              </a:solidFill>
              <a:effectLst>
                <a:outerShdw blurRad="38100" dist="38100" dir="2700000" algn="tl">
                  <a:srgbClr val="000000">
                    <a:alpha val="43137"/>
                  </a:srgbClr>
                </a:outerShdw>
              </a:effectLst>
            </a:endParaRPr>
          </a:p>
          <a:p>
            <a:pPr fontAlgn="base"/>
            <a:r>
              <a:rPr lang="en-US" sz="3200" u="sng" dirty="0">
                <a:solidFill>
                  <a:srgbClr val="C00000"/>
                </a:solidFill>
                <a:effectLst>
                  <a:outerShdw blurRad="38100" dist="38100" dir="2700000" algn="tl">
                    <a:srgbClr val="000000">
                      <a:alpha val="43137"/>
                    </a:srgbClr>
                  </a:outerShdw>
                </a:effectLst>
              </a:rPr>
              <a:t>795 - 796 AD</a:t>
            </a:r>
            <a:r>
              <a:rPr lang="en-US" sz="3200" dirty="0">
                <a:solidFill>
                  <a:srgbClr val="C00000"/>
                </a:solidFill>
                <a:effectLst>
                  <a:outerShdw blurRad="38100" dist="38100" dir="2700000" algn="tl">
                    <a:srgbClr val="000000">
                      <a:alpha val="43137"/>
                    </a:srgbClr>
                  </a:outerShdw>
                </a:effectLst>
              </a:rPr>
              <a:t> while King Charlemagne of the Holy Roman Empire established a DMZ buffer zone between France and Spain, ending centuries of Arab invasions into Western Europe.</a:t>
            </a:r>
          </a:p>
          <a:p>
            <a:pPr fontAlgn="base"/>
            <a:br>
              <a:rPr lang="en-US" sz="3200" dirty="0"/>
            </a:br>
            <a:endParaRPr lang="en-US" sz="3200" dirty="0"/>
          </a:p>
        </p:txBody>
      </p:sp>
      <p:pic>
        <p:nvPicPr>
          <p:cNvPr id="5" name="Picture 4"/>
          <p:cNvPicPr>
            <a:picLocks noChangeAspect="1"/>
          </p:cNvPicPr>
          <p:nvPr/>
        </p:nvPicPr>
        <p:blipFill>
          <a:blip r:embed="rId3"/>
          <a:stretch>
            <a:fillRect/>
          </a:stretch>
        </p:blipFill>
        <p:spPr>
          <a:xfrm>
            <a:off x="714375" y="3234025"/>
            <a:ext cx="4206300" cy="2495263"/>
          </a:xfrm>
          <a:prstGeom prst="rect">
            <a:avLst/>
          </a:prstGeom>
        </p:spPr>
      </p:pic>
      <p:sp>
        <p:nvSpPr>
          <p:cNvPr id="6" name="TextBox 5"/>
          <p:cNvSpPr txBox="1"/>
          <p:nvPr/>
        </p:nvSpPr>
        <p:spPr>
          <a:xfrm>
            <a:off x="688687" y="1957388"/>
            <a:ext cx="4257675"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Second Blood moon Tetrad</a:t>
            </a:r>
          </a:p>
        </p:txBody>
      </p:sp>
    </p:spTree>
    <p:extLst>
      <p:ext uri="{BB962C8B-B14F-4D97-AF65-F5344CB8AC3E}">
        <p14:creationId xmlns:p14="http://schemas.microsoft.com/office/powerpoint/2010/main" val="3501407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31" y="0"/>
            <a:ext cx="6586538" cy="6920917"/>
          </a:xfrm>
          <a:prstGeom prst="rect">
            <a:avLst/>
          </a:prstGeom>
          <a:effectLst>
            <a:softEdge rad="457200"/>
          </a:effectLst>
        </p:spPr>
      </p:pic>
      <p:sp>
        <p:nvSpPr>
          <p:cNvPr id="4" name="TextBox 3"/>
          <p:cNvSpPr txBox="1"/>
          <p:nvPr/>
        </p:nvSpPr>
        <p:spPr>
          <a:xfrm>
            <a:off x="6157914" y="746125"/>
            <a:ext cx="5200650" cy="5016758"/>
          </a:xfrm>
          <a:prstGeom prst="rect">
            <a:avLst/>
          </a:prstGeom>
          <a:noFill/>
        </p:spPr>
        <p:txBody>
          <a:bodyPr wrap="square" rtlCol="0">
            <a:spAutoFit/>
          </a:bodyPr>
          <a:lstStyle/>
          <a:p>
            <a:pPr fontAlgn="base"/>
            <a:endParaRPr lang="en-US" sz="3200" u="sng" dirty="0">
              <a:solidFill>
                <a:srgbClr val="C00000"/>
              </a:solidFill>
              <a:effectLst>
                <a:outerShdw blurRad="38100" dist="38100" dir="2700000" algn="tl">
                  <a:srgbClr val="000000">
                    <a:alpha val="43137"/>
                  </a:srgbClr>
                </a:outerShdw>
              </a:effectLst>
            </a:endParaRPr>
          </a:p>
          <a:p>
            <a:pPr fontAlgn="base"/>
            <a:r>
              <a:rPr lang="en-US" sz="3200" dirty="0"/>
              <a:t> </a:t>
            </a:r>
          </a:p>
          <a:p>
            <a:pPr fontAlgn="base"/>
            <a:r>
              <a:rPr lang="en-US" sz="3200" u="sng" dirty="0">
                <a:solidFill>
                  <a:srgbClr val="C00000"/>
                </a:solidFill>
                <a:effectLst>
                  <a:outerShdw blurRad="38100" dist="38100" dir="2700000" algn="tl">
                    <a:srgbClr val="000000">
                      <a:alpha val="43137"/>
                    </a:srgbClr>
                  </a:outerShdw>
                </a:effectLst>
              </a:rPr>
              <a:t>842 - 843 AD.</a:t>
            </a:r>
            <a:r>
              <a:rPr lang="en-US" sz="3200" dirty="0">
                <a:solidFill>
                  <a:srgbClr val="C00000"/>
                </a:solidFill>
                <a:effectLst>
                  <a:outerShdw blurRad="38100" dist="38100" dir="2700000" algn="tl">
                    <a:srgbClr val="000000">
                      <a:alpha val="43137"/>
                    </a:srgbClr>
                  </a:outerShdw>
                </a:effectLst>
              </a:rPr>
              <a:t> Shortly after the eclipses the Vatican church in Rome was attacked and looted by an Islamic invasion from Africa.</a:t>
            </a:r>
          </a:p>
          <a:p>
            <a:pPr fontAlgn="base"/>
            <a:br>
              <a:rPr lang="en-US" sz="3200" dirty="0"/>
            </a:br>
            <a:endParaRPr lang="en-US" sz="3200" dirty="0"/>
          </a:p>
        </p:txBody>
      </p:sp>
      <p:pic>
        <p:nvPicPr>
          <p:cNvPr id="5" name="Picture 4"/>
          <p:cNvPicPr>
            <a:picLocks noChangeAspect="1"/>
          </p:cNvPicPr>
          <p:nvPr/>
        </p:nvPicPr>
        <p:blipFill>
          <a:blip r:embed="rId3"/>
          <a:stretch>
            <a:fillRect/>
          </a:stretch>
        </p:blipFill>
        <p:spPr>
          <a:xfrm>
            <a:off x="714375" y="3234025"/>
            <a:ext cx="4206300" cy="2495263"/>
          </a:xfrm>
          <a:prstGeom prst="rect">
            <a:avLst/>
          </a:prstGeom>
        </p:spPr>
      </p:pic>
      <p:sp>
        <p:nvSpPr>
          <p:cNvPr id="6" name="TextBox 5"/>
          <p:cNvSpPr txBox="1"/>
          <p:nvPr/>
        </p:nvSpPr>
        <p:spPr>
          <a:xfrm>
            <a:off x="688687" y="1957388"/>
            <a:ext cx="4257675"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Third Blood moon Tetrad</a:t>
            </a:r>
          </a:p>
        </p:txBody>
      </p:sp>
    </p:spTree>
    <p:extLst>
      <p:ext uri="{BB962C8B-B14F-4D97-AF65-F5344CB8AC3E}">
        <p14:creationId xmlns:p14="http://schemas.microsoft.com/office/powerpoint/2010/main" val="1515864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31" y="0"/>
            <a:ext cx="6586538" cy="6920917"/>
          </a:xfrm>
          <a:prstGeom prst="rect">
            <a:avLst/>
          </a:prstGeom>
          <a:effectLst>
            <a:softEdge rad="457200"/>
          </a:effectLst>
        </p:spPr>
      </p:pic>
      <p:sp>
        <p:nvSpPr>
          <p:cNvPr id="4" name="TextBox 3"/>
          <p:cNvSpPr txBox="1"/>
          <p:nvPr/>
        </p:nvSpPr>
        <p:spPr>
          <a:xfrm>
            <a:off x="6157914" y="746125"/>
            <a:ext cx="5200650" cy="6001643"/>
          </a:xfrm>
          <a:prstGeom prst="rect">
            <a:avLst/>
          </a:prstGeom>
          <a:noFill/>
        </p:spPr>
        <p:txBody>
          <a:bodyPr wrap="square" rtlCol="0">
            <a:spAutoFit/>
          </a:bodyPr>
          <a:lstStyle/>
          <a:p>
            <a:pPr fontAlgn="base"/>
            <a:endParaRPr lang="en-US" sz="3200" u="sng" dirty="0">
              <a:solidFill>
                <a:srgbClr val="C00000"/>
              </a:solidFill>
              <a:effectLst>
                <a:outerShdw blurRad="38100" dist="38100" dir="2700000" algn="tl">
                  <a:srgbClr val="000000">
                    <a:alpha val="43137"/>
                  </a:srgbClr>
                </a:outerShdw>
              </a:effectLst>
            </a:endParaRPr>
          </a:p>
          <a:p>
            <a:pPr fontAlgn="base"/>
            <a:r>
              <a:rPr lang="en-US" sz="3200" u="sng" dirty="0">
                <a:solidFill>
                  <a:srgbClr val="C00000"/>
                </a:solidFill>
                <a:effectLst>
                  <a:outerShdw blurRad="38100" dist="38100" dir="2700000" algn="tl">
                    <a:srgbClr val="000000">
                      <a:alpha val="43137"/>
                    </a:srgbClr>
                  </a:outerShdw>
                </a:effectLst>
              </a:rPr>
              <a:t>860 - 861 AD</a:t>
            </a:r>
            <a:r>
              <a:rPr lang="en-US" sz="3200" dirty="0">
                <a:solidFill>
                  <a:srgbClr val="C00000"/>
                </a:solidFill>
                <a:effectLst>
                  <a:outerShdw blurRad="38100" dist="38100" dir="2700000" algn="tl">
                    <a:srgbClr val="000000">
                      <a:alpha val="43137"/>
                    </a:srgbClr>
                  </a:outerShdw>
                </a:effectLst>
              </a:rPr>
              <a:t>. Shortly after the eclipses the Byzantine Empire defeated Arab armies at the Battle of </a:t>
            </a:r>
            <a:r>
              <a:rPr lang="en-US" sz="3200" dirty="0" err="1">
                <a:solidFill>
                  <a:srgbClr val="C00000"/>
                </a:solidFill>
                <a:effectLst>
                  <a:outerShdw blurRad="38100" dist="38100" dir="2700000" algn="tl">
                    <a:srgbClr val="000000">
                      <a:alpha val="43137"/>
                    </a:srgbClr>
                  </a:outerShdw>
                </a:effectLst>
              </a:rPr>
              <a:t>Lalakaon</a:t>
            </a:r>
            <a:r>
              <a:rPr lang="en-US" sz="3200" dirty="0">
                <a:solidFill>
                  <a:srgbClr val="C00000"/>
                </a:solidFill>
                <a:effectLst>
                  <a:outerShdw blurRad="38100" dist="38100" dir="2700000" algn="tl">
                    <a:srgbClr val="000000">
                      <a:alpha val="43137"/>
                    </a:srgbClr>
                  </a:outerShdw>
                </a:effectLst>
              </a:rPr>
              <a:t> in Turkey and permanently stopped the Islamic invasion of Eastern Europe.</a:t>
            </a:r>
          </a:p>
          <a:p>
            <a:pPr fontAlgn="base"/>
            <a:br>
              <a:rPr lang="en-US" sz="3200" dirty="0"/>
            </a:br>
            <a:endParaRPr lang="en-US" sz="3200" dirty="0"/>
          </a:p>
        </p:txBody>
      </p:sp>
      <p:pic>
        <p:nvPicPr>
          <p:cNvPr id="5" name="Picture 4"/>
          <p:cNvPicPr>
            <a:picLocks noChangeAspect="1"/>
          </p:cNvPicPr>
          <p:nvPr/>
        </p:nvPicPr>
        <p:blipFill>
          <a:blip r:embed="rId3"/>
          <a:stretch>
            <a:fillRect/>
          </a:stretch>
        </p:blipFill>
        <p:spPr>
          <a:xfrm>
            <a:off x="714375" y="3234025"/>
            <a:ext cx="4206300" cy="2495263"/>
          </a:xfrm>
          <a:prstGeom prst="rect">
            <a:avLst/>
          </a:prstGeom>
        </p:spPr>
      </p:pic>
      <p:sp>
        <p:nvSpPr>
          <p:cNvPr id="6" name="TextBox 5"/>
          <p:cNvSpPr txBox="1"/>
          <p:nvPr/>
        </p:nvSpPr>
        <p:spPr>
          <a:xfrm>
            <a:off x="688687" y="1957388"/>
            <a:ext cx="4257675" cy="1077218"/>
          </a:xfrm>
          <a:prstGeom prst="rect">
            <a:avLst/>
          </a:prstGeom>
          <a:noFill/>
        </p:spPr>
        <p:txBody>
          <a:bodyPr wrap="square" rtlCol="0">
            <a:spAutoFit/>
          </a:bodyPr>
          <a:lstStyle/>
          <a:p>
            <a:pPr algn="ctr"/>
            <a:r>
              <a:rPr lang="en-US" sz="3200">
                <a:latin typeface="Arial" panose="020B0604020202020204" pitchFamily="34" charset="0"/>
                <a:cs typeface="Arial" panose="020B0604020202020204" pitchFamily="34" charset="0"/>
              </a:rPr>
              <a:t>Forth </a:t>
            </a:r>
            <a:r>
              <a:rPr lang="en-US" sz="3200" dirty="0">
                <a:latin typeface="Arial" panose="020B0604020202020204" pitchFamily="34" charset="0"/>
                <a:cs typeface="Arial" panose="020B0604020202020204" pitchFamily="34" charset="0"/>
              </a:rPr>
              <a:t>Blood moon Tetrad</a:t>
            </a:r>
          </a:p>
        </p:txBody>
      </p:sp>
    </p:spTree>
    <p:extLst>
      <p:ext uri="{BB962C8B-B14F-4D97-AF65-F5344CB8AC3E}">
        <p14:creationId xmlns:p14="http://schemas.microsoft.com/office/powerpoint/2010/main" val="3560645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31" y="0"/>
            <a:ext cx="6586538" cy="6920917"/>
          </a:xfrm>
          <a:prstGeom prst="rect">
            <a:avLst/>
          </a:prstGeom>
          <a:effectLst>
            <a:softEdge rad="457200"/>
          </a:effectLst>
        </p:spPr>
      </p:pic>
      <p:sp>
        <p:nvSpPr>
          <p:cNvPr id="4" name="TextBox 3"/>
          <p:cNvSpPr txBox="1"/>
          <p:nvPr/>
        </p:nvSpPr>
        <p:spPr>
          <a:xfrm>
            <a:off x="6162675" y="1444521"/>
            <a:ext cx="5200650" cy="4031873"/>
          </a:xfrm>
          <a:prstGeom prst="rect">
            <a:avLst/>
          </a:prstGeom>
          <a:noFill/>
        </p:spPr>
        <p:txBody>
          <a:bodyPr wrap="square" rtlCol="0">
            <a:spAutoFit/>
          </a:bodyPr>
          <a:lstStyle/>
          <a:p>
            <a:pPr fontAlgn="base"/>
            <a:endParaRPr lang="en-US" sz="3200" u="sng" dirty="0">
              <a:solidFill>
                <a:srgbClr val="C00000"/>
              </a:solidFill>
              <a:effectLst>
                <a:outerShdw blurRad="38100" dist="38100" dir="2700000" algn="tl">
                  <a:srgbClr val="000000">
                    <a:alpha val="43137"/>
                  </a:srgbClr>
                </a:outerShdw>
              </a:effectLst>
            </a:endParaRPr>
          </a:p>
          <a:p>
            <a:pPr fontAlgn="base"/>
            <a:r>
              <a:rPr lang="en-US" sz="3200" dirty="0">
                <a:solidFill>
                  <a:srgbClr val="C00000"/>
                </a:solidFill>
                <a:effectLst>
                  <a:outerShdw blurRad="38100" dist="38100" dir="2700000" algn="tl">
                    <a:srgbClr val="000000">
                      <a:alpha val="43137"/>
                    </a:srgbClr>
                  </a:outerShdw>
                </a:effectLst>
              </a:rPr>
              <a:t>1492 -1493 was the same year that the Jews were expelled from Spain and Christopher Columbus ‘amazingly’…. discovered America</a:t>
            </a:r>
            <a:br>
              <a:rPr lang="en-US" sz="3200" dirty="0">
                <a:solidFill>
                  <a:srgbClr val="C00000"/>
                </a:solidFill>
                <a:effectLst>
                  <a:outerShdw blurRad="38100" dist="38100" dir="2700000" algn="tl">
                    <a:srgbClr val="000000">
                      <a:alpha val="43137"/>
                    </a:srgbClr>
                  </a:outerShdw>
                </a:effectLst>
              </a:rPr>
            </a:br>
            <a:endParaRPr lang="en-US" sz="3200" dirty="0">
              <a:solidFill>
                <a:srgbClr val="C0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714375" y="3234025"/>
            <a:ext cx="4206300" cy="2495263"/>
          </a:xfrm>
          <a:prstGeom prst="rect">
            <a:avLst/>
          </a:prstGeom>
        </p:spPr>
      </p:pic>
      <p:sp>
        <p:nvSpPr>
          <p:cNvPr id="6" name="TextBox 5"/>
          <p:cNvSpPr txBox="1"/>
          <p:nvPr/>
        </p:nvSpPr>
        <p:spPr>
          <a:xfrm>
            <a:off x="688687" y="1957388"/>
            <a:ext cx="4257675"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Fifth Blood moon Tetrad</a:t>
            </a:r>
          </a:p>
        </p:txBody>
      </p:sp>
    </p:spTree>
    <p:extLst>
      <p:ext uri="{BB962C8B-B14F-4D97-AF65-F5344CB8AC3E}">
        <p14:creationId xmlns:p14="http://schemas.microsoft.com/office/powerpoint/2010/main" val="404424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31" y="0"/>
            <a:ext cx="6586538" cy="6920917"/>
          </a:xfrm>
          <a:prstGeom prst="rect">
            <a:avLst/>
          </a:prstGeom>
          <a:effectLst>
            <a:softEdge rad="457200"/>
          </a:effectLst>
        </p:spPr>
      </p:pic>
      <p:sp>
        <p:nvSpPr>
          <p:cNvPr id="4" name="TextBox 3"/>
          <p:cNvSpPr txBox="1"/>
          <p:nvPr/>
        </p:nvSpPr>
        <p:spPr>
          <a:xfrm>
            <a:off x="6162675" y="1690743"/>
            <a:ext cx="5200650" cy="3539430"/>
          </a:xfrm>
          <a:prstGeom prst="rect">
            <a:avLst/>
          </a:prstGeom>
          <a:noFill/>
        </p:spPr>
        <p:txBody>
          <a:bodyPr wrap="square" rtlCol="0">
            <a:spAutoFit/>
          </a:bodyPr>
          <a:lstStyle/>
          <a:p>
            <a:pPr fontAlgn="base"/>
            <a:endParaRPr lang="en-US" sz="3200" u="sng" dirty="0">
              <a:solidFill>
                <a:srgbClr val="C00000"/>
              </a:solidFill>
              <a:effectLst>
                <a:outerShdw blurRad="38100" dist="38100" dir="2700000" algn="tl">
                  <a:srgbClr val="000000">
                    <a:alpha val="43137"/>
                  </a:srgbClr>
                </a:outerShdw>
              </a:effectLst>
            </a:endParaRPr>
          </a:p>
          <a:p>
            <a:pPr fontAlgn="base"/>
            <a:r>
              <a:rPr lang="en-US" sz="3200" u="sng" dirty="0">
                <a:solidFill>
                  <a:srgbClr val="C00000"/>
                </a:solidFill>
                <a:effectLst>
                  <a:outerShdw blurRad="38100" dist="38100" dir="2700000" algn="tl">
                    <a:srgbClr val="000000">
                      <a:alpha val="43137"/>
                    </a:srgbClr>
                  </a:outerShdw>
                </a:effectLst>
              </a:rPr>
              <a:t>1949 - 1950</a:t>
            </a:r>
            <a:r>
              <a:rPr lang="en-US" sz="3200" dirty="0">
                <a:solidFill>
                  <a:srgbClr val="C00000"/>
                </a:solidFill>
                <a:effectLst>
                  <a:outerShdw blurRad="38100" dist="38100" dir="2700000" algn="tl">
                    <a:srgbClr val="000000">
                      <a:alpha val="43137"/>
                    </a:srgbClr>
                  </a:outerShdw>
                </a:effectLst>
              </a:rPr>
              <a:t> during the 1st Arab - Israeli War for Independence just after Israel had become a nation again for the first time in 2,000 years.</a:t>
            </a:r>
          </a:p>
        </p:txBody>
      </p:sp>
      <p:pic>
        <p:nvPicPr>
          <p:cNvPr id="5" name="Picture 4"/>
          <p:cNvPicPr>
            <a:picLocks noChangeAspect="1"/>
          </p:cNvPicPr>
          <p:nvPr/>
        </p:nvPicPr>
        <p:blipFill>
          <a:blip r:embed="rId3"/>
          <a:stretch>
            <a:fillRect/>
          </a:stretch>
        </p:blipFill>
        <p:spPr>
          <a:xfrm>
            <a:off x="714375" y="3234025"/>
            <a:ext cx="4206300" cy="2495263"/>
          </a:xfrm>
          <a:prstGeom prst="rect">
            <a:avLst/>
          </a:prstGeom>
        </p:spPr>
      </p:pic>
      <p:sp>
        <p:nvSpPr>
          <p:cNvPr id="6" name="TextBox 5"/>
          <p:cNvSpPr txBox="1"/>
          <p:nvPr/>
        </p:nvSpPr>
        <p:spPr>
          <a:xfrm>
            <a:off x="688687" y="1957388"/>
            <a:ext cx="4257675"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Sixth Blood moon Tetrad</a:t>
            </a:r>
          </a:p>
        </p:txBody>
      </p:sp>
    </p:spTree>
    <p:extLst>
      <p:ext uri="{BB962C8B-B14F-4D97-AF65-F5344CB8AC3E}">
        <p14:creationId xmlns:p14="http://schemas.microsoft.com/office/powerpoint/2010/main" val="1369135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31" y="0"/>
            <a:ext cx="6586538" cy="6920917"/>
          </a:xfrm>
          <a:prstGeom prst="rect">
            <a:avLst/>
          </a:prstGeom>
          <a:effectLst>
            <a:softEdge rad="457200"/>
          </a:effectLst>
        </p:spPr>
      </p:pic>
      <p:sp>
        <p:nvSpPr>
          <p:cNvPr id="4" name="TextBox 3"/>
          <p:cNvSpPr txBox="1"/>
          <p:nvPr/>
        </p:nvSpPr>
        <p:spPr>
          <a:xfrm>
            <a:off x="6162675" y="1690743"/>
            <a:ext cx="5200650" cy="2554545"/>
          </a:xfrm>
          <a:prstGeom prst="rect">
            <a:avLst/>
          </a:prstGeom>
          <a:noFill/>
        </p:spPr>
        <p:txBody>
          <a:bodyPr wrap="square" rtlCol="0">
            <a:spAutoFit/>
          </a:bodyPr>
          <a:lstStyle/>
          <a:p>
            <a:pPr fontAlgn="base"/>
            <a:endParaRPr lang="en-US" sz="3200" u="sng" dirty="0">
              <a:solidFill>
                <a:srgbClr val="C00000"/>
              </a:solidFill>
              <a:effectLst>
                <a:outerShdw blurRad="38100" dist="38100" dir="2700000" algn="tl">
                  <a:srgbClr val="000000">
                    <a:alpha val="43137"/>
                  </a:srgbClr>
                </a:outerShdw>
              </a:effectLst>
            </a:endParaRPr>
          </a:p>
          <a:p>
            <a:pPr fontAlgn="base"/>
            <a:r>
              <a:rPr lang="en-US" sz="3200" dirty="0">
                <a:solidFill>
                  <a:srgbClr val="C00000"/>
                </a:solidFill>
                <a:effectLst>
                  <a:outerShdw blurRad="38100" dist="38100" dir="2700000" algn="tl">
                    <a:srgbClr val="000000">
                      <a:alpha val="43137"/>
                    </a:srgbClr>
                  </a:outerShdw>
                </a:effectLst>
              </a:rPr>
              <a:t>1967 - 1968 coinciding with the 6 Day War when Israel recaptured Jerusalem.</a:t>
            </a:r>
          </a:p>
        </p:txBody>
      </p:sp>
      <p:pic>
        <p:nvPicPr>
          <p:cNvPr id="5" name="Picture 4"/>
          <p:cNvPicPr>
            <a:picLocks noChangeAspect="1"/>
          </p:cNvPicPr>
          <p:nvPr/>
        </p:nvPicPr>
        <p:blipFill>
          <a:blip r:embed="rId3"/>
          <a:stretch>
            <a:fillRect/>
          </a:stretch>
        </p:blipFill>
        <p:spPr>
          <a:xfrm>
            <a:off x="714375" y="3234025"/>
            <a:ext cx="4206300" cy="2495263"/>
          </a:xfrm>
          <a:prstGeom prst="rect">
            <a:avLst/>
          </a:prstGeom>
        </p:spPr>
      </p:pic>
      <p:sp>
        <p:nvSpPr>
          <p:cNvPr id="6" name="TextBox 5"/>
          <p:cNvSpPr txBox="1"/>
          <p:nvPr/>
        </p:nvSpPr>
        <p:spPr>
          <a:xfrm>
            <a:off x="688687" y="1957388"/>
            <a:ext cx="4257675"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Seventh Blood moon Tetrad</a:t>
            </a:r>
          </a:p>
        </p:txBody>
      </p:sp>
    </p:spTree>
    <p:extLst>
      <p:ext uri="{BB962C8B-B14F-4D97-AF65-F5344CB8AC3E}">
        <p14:creationId xmlns:p14="http://schemas.microsoft.com/office/powerpoint/2010/main" val="10390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31" y="16769"/>
            <a:ext cx="6586538" cy="6920917"/>
          </a:xfrm>
          <a:prstGeom prst="rect">
            <a:avLst/>
          </a:prstGeom>
          <a:effectLst>
            <a:softEdge rad="457200"/>
          </a:effectLst>
        </p:spPr>
      </p:pic>
      <p:sp>
        <p:nvSpPr>
          <p:cNvPr id="4" name="TextBox 3"/>
          <p:cNvSpPr txBox="1"/>
          <p:nvPr/>
        </p:nvSpPr>
        <p:spPr>
          <a:xfrm>
            <a:off x="6305550" y="1957388"/>
            <a:ext cx="5200650" cy="1077218"/>
          </a:xfrm>
          <a:prstGeom prst="rect">
            <a:avLst/>
          </a:prstGeom>
          <a:noFill/>
        </p:spPr>
        <p:txBody>
          <a:bodyPr wrap="square" rtlCol="0">
            <a:spAutoFit/>
          </a:bodyPr>
          <a:lstStyle/>
          <a:p>
            <a:pPr fontAlgn="base"/>
            <a:endParaRPr lang="en-US" sz="3200" u="sng" dirty="0">
              <a:solidFill>
                <a:srgbClr val="C00000"/>
              </a:solidFill>
              <a:effectLst>
                <a:outerShdw blurRad="38100" dist="38100" dir="2700000" algn="tl">
                  <a:srgbClr val="000000">
                    <a:alpha val="43137"/>
                  </a:srgbClr>
                </a:outerShdw>
              </a:effectLst>
            </a:endParaRPr>
          </a:p>
          <a:p>
            <a:pPr algn="ctr" fontAlgn="base"/>
            <a:r>
              <a:rPr lang="en-US" sz="3200" dirty="0">
                <a:solidFill>
                  <a:srgbClr val="C00000"/>
                </a:solidFill>
                <a:effectLst>
                  <a:outerShdw blurRad="38100" dist="38100" dir="2700000" algn="tl">
                    <a:srgbClr val="000000">
                      <a:alpha val="43137"/>
                    </a:srgbClr>
                  </a:outerShdw>
                </a:effectLst>
              </a:rPr>
              <a:t>2014 – 2015 </a:t>
            </a:r>
          </a:p>
        </p:txBody>
      </p:sp>
      <p:pic>
        <p:nvPicPr>
          <p:cNvPr id="5" name="Picture 4"/>
          <p:cNvPicPr>
            <a:picLocks noChangeAspect="1"/>
          </p:cNvPicPr>
          <p:nvPr/>
        </p:nvPicPr>
        <p:blipFill>
          <a:blip r:embed="rId3"/>
          <a:stretch>
            <a:fillRect/>
          </a:stretch>
        </p:blipFill>
        <p:spPr>
          <a:xfrm>
            <a:off x="714375" y="3234025"/>
            <a:ext cx="4206300" cy="2495263"/>
          </a:xfrm>
          <a:prstGeom prst="rect">
            <a:avLst/>
          </a:prstGeom>
        </p:spPr>
      </p:pic>
      <p:sp>
        <p:nvSpPr>
          <p:cNvPr id="6" name="TextBox 5"/>
          <p:cNvSpPr txBox="1"/>
          <p:nvPr/>
        </p:nvSpPr>
        <p:spPr>
          <a:xfrm>
            <a:off x="688687" y="1957388"/>
            <a:ext cx="4257675"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Eight Blood moon Tetrad</a:t>
            </a:r>
          </a:p>
        </p:txBody>
      </p:sp>
      <p:sp>
        <p:nvSpPr>
          <p:cNvPr id="7" name="Rectangle 6"/>
          <p:cNvSpPr/>
          <p:nvPr/>
        </p:nvSpPr>
        <p:spPr>
          <a:xfrm>
            <a:off x="7907845" y="2596524"/>
            <a:ext cx="1996060" cy="3770263"/>
          </a:xfrm>
          <a:prstGeom prst="rect">
            <a:avLst/>
          </a:prstGeom>
          <a:noFill/>
          <a:effectLst>
            <a:outerShdw blurRad="50800" dist="50800" dir="5400000" algn="ctr" rotWithShape="0">
              <a:schemeClr val="bg1"/>
            </a:outerShdw>
          </a:effectLst>
        </p:spPr>
        <p:txBody>
          <a:bodyPr wrap="none" lIns="91440" tIns="45720" rIns="91440" bIns="45720">
            <a:spAutoFit/>
          </a:bodyPr>
          <a:lstStyle/>
          <a:p>
            <a:pPr algn="ctr"/>
            <a:r>
              <a:rPr lang="en-US" sz="23900" b="0" cap="none" spc="0" dirty="0">
                <a:ln w="0"/>
                <a:solidFill>
                  <a:schemeClr val="accent1"/>
                </a:solidFill>
              </a:rPr>
              <a:t>?</a:t>
            </a:r>
          </a:p>
        </p:txBody>
      </p:sp>
    </p:spTree>
    <p:extLst>
      <p:ext uri="{BB962C8B-B14F-4D97-AF65-F5344CB8AC3E}">
        <p14:creationId xmlns:p14="http://schemas.microsoft.com/office/powerpoint/2010/main" val="5349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a:t>
            </a:fld>
            <a:endParaRPr lang="en-US" dirty="0"/>
          </a:p>
        </p:txBody>
      </p:sp>
      <p:pic>
        <p:nvPicPr>
          <p:cNvPr id="4" name="End World-SD">
            <a:hlinkClick r:id="" action="ppaction://media"/>
          </p:cNvPr>
          <p:cNvPicPr>
            <a:picLocks noChangeAspect="1"/>
          </p:cNvPicPr>
          <p:nvPr>
            <a:videoFile r:link="rId1"/>
            <p:extLst>
              <p:ext uri="{DAA4B4D4-6D71-4841-9C94-3DE7FCFB9230}">
                <p14:media xmlns:p14="http://schemas.microsoft.com/office/powerpoint/2010/main" r:embed="rId2">
                  <p14:trim end="5020"/>
                </p14:media>
              </p:ext>
            </p:extLst>
          </p:nvPr>
        </p:nvPicPr>
        <p:blipFill>
          <a:blip r:embed="rId4"/>
          <a:stretch>
            <a:fillRect/>
          </a:stretch>
        </p:blipFill>
        <p:spPr>
          <a:xfrm>
            <a:off x="0" y="-128588"/>
            <a:ext cx="12192000" cy="7011302"/>
          </a:xfrm>
          <a:prstGeom prst="rect">
            <a:avLst/>
          </a:prstGeom>
        </p:spPr>
      </p:pic>
    </p:spTree>
    <p:extLst>
      <p:ext uri="{BB962C8B-B14F-4D97-AF65-F5344CB8AC3E}">
        <p14:creationId xmlns:p14="http://schemas.microsoft.com/office/powerpoint/2010/main" val="157531654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20</a:t>
            </a:fld>
            <a:endParaRPr lang="en-US" dirty="0"/>
          </a:p>
        </p:txBody>
      </p:sp>
      <p:pic>
        <p:nvPicPr>
          <p:cNvPr id="3" name="Picture 2"/>
          <p:cNvPicPr>
            <a:picLocks noChangeAspect="1"/>
          </p:cNvPicPr>
          <p:nvPr/>
        </p:nvPicPr>
        <p:blipFill>
          <a:blip r:embed="rId2"/>
          <a:stretch>
            <a:fillRect/>
          </a:stretch>
        </p:blipFill>
        <p:spPr>
          <a:xfrm>
            <a:off x="0" y="0"/>
            <a:ext cx="12179508" cy="6858000"/>
          </a:xfrm>
          <a:prstGeom prst="rect">
            <a:avLst/>
          </a:prstGeom>
        </p:spPr>
      </p:pic>
      <p:sp>
        <p:nvSpPr>
          <p:cNvPr id="4" name="Rectangle 3"/>
          <p:cNvSpPr/>
          <p:nvPr/>
        </p:nvSpPr>
        <p:spPr>
          <a:xfrm>
            <a:off x="2468195" y="224135"/>
            <a:ext cx="9711313" cy="1754326"/>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European refugee/emigrant</a:t>
            </a:r>
          </a:p>
          <a:p>
            <a:pPr algn="ctr"/>
            <a:r>
              <a:rPr lang="en-US" sz="5400" b="1" spc="50" dirty="0">
                <a:ln w="0"/>
                <a:solidFill>
                  <a:schemeClr val="bg2"/>
                </a:solidFill>
                <a:effectLst>
                  <a:innerShdw blurRad="63500" dist="50800" dir="13500000">
                    <a:srgbClr val="000000">
                      <a:alpha val="50000"/>
                    </a:srgbClr>
                  </a:innerShdw>
                </a:effectLst>
              </a:rPr>
              <a:t>CRISIS…</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805002665"/>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21</a:t>
            </a:fld>
            <a:endParaRPr lang="en-US" dirty="0"/>
          </a:p>
        </p:txBody>
      </p:sp>
      <p:pic>
        <p:nvPicPr>
          <p:cNvPr id="3" name="Picture 2"/>
          <p:cNvPicPr>
            <a:picLocks noChangeAspect="1"/>
          </p:cNvPicPr>
          <p:nvPr/>
        </p:nvPicPr>
        <p:blipFill>
          <a:blip r:embed="rId2"/>
          <a:stretch>
            <a:fillRect/>
          </a:stretch>
        </p:blipFill>
        <p:spPr>
          <a:xfrm>
            <a:off x="0" y="-857"/>
            <a:ext cx="12192000" cy="6858857"/>
          </a:xfrm>
          <a:prstGeom prst="rect">
            <a:avLst/>
          </a:prstGeom>
        </p:spPr>
      </p:pic>
      <p:sp>
        <p:nvSpPr>
          <p:cNvPr id="4" name="Rectangle 3"/>
          <p:cNvSpPr/>
          <p:nvPr/>
        </p:nvSpPr>
        <p:spPr>
          <a:xfrm>
            <a:off x="619180" y="712483"/>
            <a:ext cx="10953640" cy="830997"/>
          </a:xfrm>
          <a:prstGeom prst="rect">
            <a:avLst/>
          </a:prstGeom>
          <a:solidFill>
            <a:schemeClr val="accent3">
              <a:lumMod val="60000"/>
              <a:lumOff val="40000"/>
            </a:schemeClr>
          </a:solidFill>
          <a:effectLst>
            <a:outerShdw blurRad="50800" dist="50800" dir="5400000" algn="ctr" rotWithShape="0">
              <a:schemeClr val="bg1"/>
            </a:outerShdw>
            <a:softEdge rad="63500"/>
          </a:effectLst>
        </p:spPr>
        <p:txBody>
          <a:bodyPr wrap="none" lIns="91440" tIns="45720" rIns="91440" bIns="45720">
            <a:spAutoFit/>
          </a:bodyPr>
          <a:lstStyle/>
          <a:p>
            <a:pPr algn="ctr"/>
            <a:r>
              <a:rPr lang="en-US" sz="4800" b="0" cap="none" spc="0" dirty="0">
                <a:ln w="0"/>
                <a:solidFill>
                  <a:schemeClr val="bg1"/>
                </a:solidFill>
                <a:effectLst>
                  <a:outerShdw blurRad="38100" dist="38100" dir="2700000" algn="tl">
                    <a:srgbClr val="000000">
                      <a:alpha val="43137"/>
                    </a:srgbClr>
                  </a:outerShdw>
                </a:effectLst>
              </a:rPr>
              <a:t>The biggest Exodus in last 3000 years</a:t>
            </a:r>
          </a:p>
        </p:txBody>
      </p:sp>
    </p:spTree>
    <p:extLst>
      <p:ext uri="{BB962C8B-B14F-4D97-AF65-F5344CB8AC3E}">
        <p14:creationId xmlns:p14="http://schemas.microsoft.com/office/powerpoint/2010/main" val="3399063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39121-72B2-4EC4-B93C-01AE437DB04B}"/>
              </a:ext>
            </a:extLst>
          </p:cNvPr>
          <p:cNvSpPr>
            <a:spLocks noGrp="1"/>
          </p:cNvSpPr>
          <p:nvPr>
            <p:ph type="sldNum" sz="quarter" idx="12"/>
          </p:nvPr>
        </p:nvSpPr>
        <p:spPr/>
        <p:txBody>
          <a:bodyPr/>
          <a:lstStyle/>
          <a:p>
            <a:fld id="{6D22F896-40B5-4ADD-8801-0D06FADFA095}" type="slidenum">
              <a:rPr lang="en-US" smtClean="0"/>
              <a:t>22</a:t>
            </a:fld>
            <a:endParaRPr lang="en-US" dirty="0"/>
          </a:p>
        </p:txBody>
      </p:sp>
      <p:pic>
        <p:nvPicPr>
          <p:cNvPr id="1028" name="Picture 4" descr="Image result for refugee boats across the mediterranean">
            <a:extLst>
              <a:ext uri="{FF2B5EF4-FFF2-40B4-BE49-F238E27FC236}">
                <a16:creationId xmlns:a16="http://schemas.microsoft.com/office/drawing/2014/main" id="{F6DFB6EE-D722-4C4C-9983-D72922C7C8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95" b="11268"/>
          <a:stretch/>
        </p:blipFill>
        <p:spPr bwMode="auto">
          <a:xfrm>
            <a:off x="-1" y="0"/>
            <a:ext cx="121704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2EB4E8B-EE42-4AFB-9C3A-5BFEED34428F}"/>
              </a:ext>
            </a:extLst>
          </p:cNvPr>
          <p:cNvSpPr/>
          <p:nvPr/>
        </p:nvSpPr>
        <p:spPr>
          <a:xfrm>
            <a:off x="381001" y="240396"/>
            <a:ext cx="11357918" cy="1323439"/>
          </a:xfrm>
          <a:prstGeom prst="rect">
            <a:avLst/>
          </a:prstGeom>
          <a:effectLst>
            <a:outerShdw blurRad="50800" dist="50800" dir="5400000" algn="ctr" rotWithShape="0">
              <a:schemeClr val="bg1"/>
            </a:outerShdw>
          </a:effectLst>
        </p:spPr>
        <p:txBody>
          <a:bodyPr wrap="square">
            <a:spAutoFit/>
          </a:bodyPr>
          <a:lstStyle/>
          <a:p>
            <a:r>
              <a:rPr lang="en-US" sz="4000" dirty="0">
                <a:latin typeface="Guardian Egyptian Web"/>
              </a:rPr>
              <a:t>Mediterranean will be 'sea of blood' without rescue boats, UN warns</a:t>
            </a:r>
            <a:endParaRPr lang="en-US" sz="4000" b="0" i="0" dirty="0">
              <a:effectLst/>
              <a:latin typeface="Guardian Egyptian Web"/>
            </a:endParaRPr>
          </a:p>
        </p:txBody>
      </p:sp>
      <p:sp>
        <p:nvSpPr>
          <p:cNvPr id="4" name="Rectangle 3">
            <a:extLst>
              <a:ext uri="{FF2B5EF4-FFF2-40B4-BE49-F238E27FC236}">
                <a16:creationId xmlns:a16="http://schemas.microsoft.com/office/drawing/2014/main" id="{C966A193-5905-4C40-9891-3098A40BB4F9}"/>
              </a:ext>
            </a:extLst>
          </p:cNvPr>
          <p:cNvSpPr/>
          <p:nvPr/>
        </p:nvSpPr>
        <p:spPr>
          <a:xfrm>
            <a:off x="655320" y="4690279"/>
            <a:ext cx="11216640" cy="1754326"/>
          </a:xfrm>
          <a:prstGeom prst="rect">
            <a:avLst/>
          </a:prstGeom>
          <a:effectLst>
            <a:outerShdw blurRad="50800" dist="50800" dir="5400000" algn="ctr" rotWithShape="0">
              <a:schemeClr val="bg1"/>
            </a:outerShdw>
          </a:effectLst>
        </p:spPr>
        <p:txBody>
          <a:bodyPr wrap="square">
            <a:spAutoFit/>
          </a:bodyPr>
          <a:lstStyle/>
          <a:p>
            <a:r>
              <a:rPr lang="en-US" sz="3600" dirty="0">
                <a:latin typeface="Arial" panose="020B0604020202020204" pitchFamily="34" charset="0"/>
              </a:rPr>
              <a:t>…more than 1 million refuges flooded Europe following the German Chancellor’s controversial decision of open border migration…</a:t>
            </a:r>
            <a:endParaRPr lang="en-AU" sz="3600" dirty="0"/>
          </a:p>
        </p:txBody>
      </p:sp>
    </p:spTree>
    <p:extLst>
      <p:ext uri="{BB962C8B-B14F-4D97-AF65-F5344CB8AC3E}">
        <p14:creationId xmlns:p14="http://schemas.microsoft.com/office/powerpoint/2010/main" val="650770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6057CC-7758-44B7-83C4-478A77B9A8B2}"/>
              </a:ext>
            </a:extLst>
          </p:cNvPr>
          <p:cNvSpPr>
            <a:spLocks noGrp="1"/>
          </p:cNvSpPr>
          <p:nvPr>
            <p:ph type="sldNum" sz="quarter" idx="12"/>
          </p:nvPr>
        </p:nvSpPr>
        <p:spPr/>
        <p:txBody>
          <a:bodyPr/>
          <a:lstStyle/>
          <a:p>
            <a:fld id="{6D22F896-40B5-4ADD-8801-0D06FADFA095}" type="slidenum">
              <a:rPr lang="en-US" smtClean="0"/>
              <a:t>23</a:t>
            </a:fld>
            <a:endParaRPr lang="en-US" dirty="0"/>
          </a:p>
        </p:txBody>
      </p:sp>
      <p:pic>
        <p:nvPicPr>
          <p:cNvPr id="1026" name="Picture 2" descr="Image result for isis to conquer europe">
            <a:extLst>
              <a:ext uri="{FF2B5EF4-FFF2-40B4-BE49-F238E27FC236}">
                <a16:creationId xmlns:a16="http://schemas.microsoft.com/office/drawing/2014/main" id="{BA5D469A-D8E3-4D02-B2AF-C256DDFE5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887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A0D182-EA00-42EB-A6C9-1B9C9E4A36A8}"/>
              </a:ext>
            </a:extLst>
          </p:cNvPr>
          <p:cNvSpPr>
            <a:spLocks noGrp="1"/>
          </p:cNvSpPr>
          <p:nvPr>
            <p:ph type="sldNum" sz="quarter" idx="12"/>
          </p:nvPr>
        </p:nvSpPr>
        <p:spPr/>
        <p:txBody>
          <a:bodyPr/>
          <a:lstStyle/>
          <a:p>
            <a:fld id="{6D22F896-40B5-4ADD-8801-0D06FADFA095}" type="slidenum">
              <a:rPr lang="en-US" smtClean="0"/>
              <a:t>24</a:t>
            </a:fld>
            <a:endParaRPr lang="en-US" dirty="0"/>
          </a:p>
        </p:txBody>
      </p:sp>
      <p:sp>
        <p:nvSpPr>
          <p:cNvPr id="3" name="Rectangle 2">
            <a:extLst>
              <a:ext uri="{FF2B5EF4-FFF2-40B4-BE49-F238E27FC236}">
                <a16:creationId xmlns:a16="http://schemas.microsoft.com/office/drawing/2014/main" id="{F67E03AE-F7B8-494B-AA37-FDA14BE4B768}"/>
              </a:ext>
            </a:extLst>
          </p:cNvPr>
          <p:cNvSpPr/>
          <p:nvPr/>
        </p:nvSpPr>
        <p:spPr>
          <a:xfrm>
            <a:off x="419100" y="4763186"/>
            <a:ext cx="3224212" cy="1354217"/>
          </a:xfrm>
          <a:prstGeom prst="rect">
            <a:avLst/>
          </a:prstGeom>
        </p:spPr>
        <p:txBody>
          <a:bodyPr wrap="square">
            <a:spAutoFit/>
          </a:bodyPr>
          <a:lstStyle/>
          <a:p>
            <a:r>
              <a:rPr lang="en-US" sz="2800" dirty="0">
                <a:latin typeface="Arial" panose="020B0604020202020204" pitchFamily="34" charset="0"/>
              </a:rPr>
              <a:t>Fatima </a:t>
            </a:r>
            <a:r>
              <a:rPr lang="en-US" sz="2800" dirty="0" err="1">
                <a:latin typeface="Arial" panose="020B0604020202020204" pitchFamily="34" charset="0"/>
              </a:rPr>
              <a:t>Benhatta</a:t>
            </a:r>
            <a:r>
              <a:rPr lang="en-US" dirty="0">
                <a:latin typeface="Arial" panose="020B0604020202020204" pitchFamily="34" charset="0"/>
              </a:rPr>
              <a:t>, a Canadian representative of the U.K based international organization Islamic Relief,</a:t>
            </a:r>
            <a:endParaRPr lang="en-AU" dirty="0"/>
          </a:p>
        </p:txBody>
      </p:sp>
      <p:sp>
        <p:nvSpPr>
          <p:cNvPr id="4" name="Rectangle 3">
            <a:extLst>
              <a:ext uri="{FF2B5EF4-FFF2-40B4-BE49-F238E27FC236}">
                <a16:creationId xmlns:a16="http://schemas.microsoft.com/office/drawing/2014/main" id="{26E958A5-1706-47B2-8A21-6645970F4784}"/>
              </a:ext>
            </a:extLst>
          </p:cNvPr>
          <p:cNvSpPr/>
          <p:nvPr/>
        </p:nvSpPr>
        <p:spPr>
          <a:xfrm>
            <a:off x="3643311" y="1021914"/>
            <a:ext cx="8343901" cy="550920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“…My prayer, O Allah, open their [European countries that welcomed Syrian refugees] breasts to [accept] Islam and provide them with the testimony [pledge of allegiance to Allah and Mohammad].  I swear by Allah that they deserve the prayer. What is the achievement of Syrians coming [to Europe]? Islam will be spread even more among them [Europeans], their [Muslims] ratio [in society] will increase and the Syrians will be victorious [conquering Europe], Allah Willing…” </a:t>
            </a:r>
            <a:endParaRPr lang="en-AU" sz="3200" dirty="0">
              <a:latin typeface="Times New Roman" panose="02020603050405020304" pitchFamily="18" charset="0"/>
              <a:cs typeface="Times New Roman" panose="02020603050405020304" pitchFamily="18" charset="0"/>
            </a:endParaRPr>
          </a:p>
        </p:txBody>
      </p:sp>
      <p:pic>
        <p:nvPicPr>
          <p:cNvPr id="3074" name="Picture 2" descr="Image result for Fatima Benhatta">
            <a:extLst>
              <a:ext uri="{FF2B5EF4-FFF2-40B4-BE49-F238E27FC236}">
                <a16:creationId xmlns:a16="http://schemas.microsoft.com/office/drawing/2014/main" id="{D2DD52D2-6264-4DB0-84A5-308601B93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434" r="9371"/>
          <a:stretch/>
        </p:blipFill>
        <p:spPr bwMode="auto">
          <a:xfrm>
            <a:off x="419100" y="740597"/>
            <a:ext cx="3009901" cy="388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176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FFC12-AB43-412D-8F17-066688C2A710}"/>
              </a:ext>
            </a:extLst>
          </p:cNvPr>
          <p:cNvSpPr>
            <a:spLocks noGrp="1"/>
          </p:cNvSpPr>
          <p:nvPr>
            <p:ph type="sldNum" sz="quarter" idx="12"/>
          </p:nvPr>
        </p:nvSpPr>
        <p:spPr/>
        <p:txBody>
          <a:bodyPr/>
          <a:lstStyle/>
          <a:p>
            <a:fld id="{6D22F896-40B5-4ADD-8801-0D06FADFA095}" type="slidenum">
              <a:rPr lang="en-US" smtClean="0"/>
              <a:t>25</a:t>
            </a:fld>
            <a:endParaRPr lang="en-US" dirty="0"/>
          </a:p>
        </p:txBody>
      </p:sp>
      <p:sp>
        <p:nvSpPr>
          <p:cNvPr id="3" name="Rectangle 2">
            <a:extLst>
              <a:ext uri="{FF2B5EF4-FFF2-40B4-BE49-F238E27FC236}">
                <a16:creationId xmlns:a16="http://schemas.microsoft.com/office/drawing/2014/main" id="{C015617D-6121-4285-97D2-BA62E91E7456}"/>
              </a:ext>
            </a:extLst>
          </p:cNvPr>
          <p:cNvSpPr/>
          <p:nvPr/>
        </p:nvSpPr>
        <p:spPr>
          <a:xfrm>
            <a:off x="2881312" y="1489076"/>
            <a:ext cx="8996363" cy="4524315"/>
          </a:xfrm>
          <a:prstGeom prst="rect">
            <a:avLst/>
          </a:prstGeom>
        </p:spPr>
        <p:txBody>
          <a:bodyPr wrap="square">
            <a:spAutoFit/>
          </a:bodyPr>
          <a:lstStyle/>
          <a:p>
            <a:r>
              <a:rPr lang="en-US" sz="3200" dirty="0"/>
              <a:t>Habakkuk 1:5-11</a:t>
            </a:r>
          </a:p>
          <a:p>
            <a:r>
              <a:rPr lang="en-US" sz="3200" dirty="0"/>
              <a:t> "Look at the nations and watch and be utterly amazed. For I am going to do something in your days that you would not believe, even if you were told. </a:t>
            </a:r>
          </a:p>
          <a:p>
            <a:r>
              <a:rPr lang="en-US" sz="3200" dirty="0"/>
              <a:t>6 I am raising up the Babylonians, that ruthless and impetuous people, who sweep across the whole earth to seize dwellings </a:t>
            </a:r>
            <a:r>
              <a:rPr lang="en-US" sz="3200" b="1" dirty="0">
                <a:solidFill>
                  <a:srgbClr val="FFFF00"/>
                </a:solidFill>
                <a:effectLst>
                  <a:outerShdw blurRad="38100" dist="38100" dir="2700000" algn="tl">
                    <a:srgbClr val="000000">
                      <a:alpha val="43137"/>
                    </a:srgbClr>
                  </a:outerShdw>
                </a:effectLst>
              </a:rPr>
              <a:t>not their own. </a:t>
            </a:r>
          </a:p>
        </p:txBody>
      </p:sp>
      <p:sp>
        <p:nvSpPr>
          <p:cNvPr id="4" name="TextBox 3">
            <a:extLst>
              <a:ext uri="{FF2B5EF4-FFF2-40B4-BE49-F238E27FC236}">
                <a16:creationId xmlns:a16="http://schemas.microsoft.com/office/drawing/2014/main" id="{F136983F-B8D2-4D86-A04D-57B43417D1E6}"/>
              </a:ext>
            </a:extLst>
          </p:cNvPr>
          <p:cNvSpPr txBox="1"/>
          <p:nvPr/>
        </p:nvSpPr>
        <p:spPr>
          <a:xfrm>
            <a:off x="6096000" y="563562"/>
            <a:ext cx="5014912" cy="707886"/>
          </a:xfrm>
          <a:prstGeom prst="rect">
            <a:avLst/>
          </a:prstGeom>
          <a:noFill/>
        </p:spPr>
        <p:txBody>
          <a:bodyPr wrap="square" rtlCol="0">
            <a:spAutoFit/>
          </a:bodyPr>
          <a:lstStyle/>
          <a:p>
            <a:r>
              <a:rPr lang="en-AU"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Ancient Prophecy…</a:t>
            </a:r>
          </a:p>
        </p:txBody>
      </p:sp>
      <p:pic>
        <p:nvPicPr>
          <p:cNvPr id="4098" name="Picture 2" descr="Image result for islam invasion">
            <a:extLst>
              <a:ext uri="{FF2B5EF4-FFF2-40B4-BE49-F238E27FC236}">
                <a16:creationId xmlns:a16="http://schemas.microsoft.com/office/drawing/2014/main" id="{1DDEEE2A-B838-4127-9892-26CB2BA095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67"/>
          <a:stretch/>
        </p:blipFill>
        <p:spPr bwMode="auto">
          <a:xfrm>
            <a:off x="156251" y="1922433"/>
            <a:ext cx="272506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668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FFC12-AB43-412D-8F17-066688C2A710}"/>
              </a:ext>
            </a:extLst>
          </p:cNvPr>
          <p:cNvSpPr>
            <a:spLocks noGrp="1"/>
          </p:cNvSpPr>
          <p:nvPr>
            <p:ph type="sldNum" sz="quarter" idx="12"/>
          </p:nvPr>
        </p:nvSpPr>
        <p:spPr/>
        <p:txBody>
          <a:bodyPr/>
          <a:lstStyle/>
          <a:p>
            <a:fld id="{6D22F896-40B5-4ADD-8801-0D06FADFA095}" type="slidenum">
              <a:rPr lang="en-US" smtClean="0"/>
              <a:t>26</a:t>
            </a:fld>
            <a:endParaRPr lang="en-US" dirty="0"/>
          </a:p>
        </p:txBody>
      </p:sp>
      <p:sp>
        <p:nvSpPr>
          <p:cNvPr id="3" name="Rectangle 2">
            <a:extLst>
              <a:ext uri="{FF2B5EF4-FFF2-40B4-BE49-F238E27FC236}">
                <a16:creationId xmlns:a16="http://schemas.microsoft.com/office/drawing/2014/main" id="{C015617D-6121-4285-97D2-BA62E91E7456}"/>
              </a:ext>
            </a:extLst>
          </p:cNvPr>
          <p:cNvSpPr/>
          <p:nvPr/>
        </p:nvSpPr>
        <p:spPr>
          <a:xfrm>
            <a:off x="2981328" y="1474789"/>
            <a:ext cx="9191626" cy="5016758"/>
          </a:xfrm>
          <a:prstGeom prst="rect">
            <a:avLst/>
          </a:prstGeom>
        </p:spPr>
        <p:txBody>
          <a:bodyPr wrap="square">
            <a:spAutoFit/>
          </a:bodyPr>
          <a:lstStyle/>
          <a:p>
            <a:pPr lvl="0"/>
            <a:r>
              <a:rPr lang="en-US" sz="3200" dirty="0">
                <a:solidFill>
                  <a:prstClr val="white"/>
                </a:solidFill>
              </a:rPr>
              <a:t>7 They are a feared and dreaded people; </a:t>
            </a:r>
          </a:p>
          <a:p>
            <a:pPr lvl="0"/>
            <a:r>
              <a:rPr lang="en-US" sz="3200" dirty="0">
                <a:solidFill>
                  <a:prstClr val="white"/>
                </a:solidFill>
              </a:rPr>
              <a:t>they are a law to themselves and promote their own honor…</a:t>
            </a:r>
          </a:p>
          <a:p>
            <a:pPr lvl="0"/>
            <a:r>
              <a:rPr lang="en-US" sz="3200" dirty="0">
                <a:solidFill>
                  <a:prstClr val="white"/>
                </a:solidFill>
              </a:rPr>
              <a:t>9 they all come bent on violence.</a:t>
            </a:r>
          </a:p>
          <a:p>
            <a:pPr lvl="0"/>
            <a:r>
              <a:rPr lang="en-US" sz="3200" dirty="0">
                <a:solidFill>
                  <a:prstClr val="white"/>
                </a:solidFill>
              </a:rPr>
              <a:t>Their hordes advance like a desert wind and gather prisoners like sand.</a:t>
            </a:r>
          </a:p>
          <a:p>
            <a:pPr lvl="0"/>
            <a:r>
              <a:rPr lang="en-US" sz="3200" dirty="0">
                <a:solidFill>
                  <a:prstClr val="white"/>
                </a:solidFill>
              </a:rPr>
              <a:t>10 They mock kings and scoff at rulers. They laugh at all fortified cities;…11 Then they sweep past like the wind and go on guilty people, whose own strength is their god." </a:t>
            </a:r>
            <a:r>
              <a:rPr lang="en-US" dirty="0">
                <a:solidFill>
                  <a:prstClr val="white"/>
                </a:solidFill>
              </a:rPr>
              <a:t>TNIV</a:t>
            </a:r>
            <a:endParaRPr lang="en-US" sz="1100" dirty="0">
              <a:solidFill>
                <a:prstClr val="white"/>
              </a:solidFill>
            </a:endParaRPr>
          </a:p>
        </p:txBody>
      </p:sp>
      <p:pic>
        <p:nvPicPr>
          <p:cNvPr id="4" name="Picture 2" descr="Image result for islam invasion">
            <a:extLst>
              <a:ext uri="{FF2B5EF4-FFF2-40B4-BE49-F238E27FC236}">
                <a16:creationId xmlns:a16="http://schemas.microsoft.com/office/drawing/2014/main" id="{F88C40C3-2368-4FA9-861D-F0F9FEA096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67"/>
          <a:stretch/>
        </p:blipFill>
        <p:spPr bwMode="auto">
          <a:xfrm>
            <a:off x="156251" y="1922433"/>
            <a:ext cx="272506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87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812D91-D18D-4A22-9547-54CA97260B89}"/>
              </a:ext>
            </a:extLst>
          </p:cNvPr>
          <p:cNvSpPr>
            <a:spLocks noGrp="1"/>
          </p:cNvSpPr>
          <p:nvPr>
            <p:ph type="sldNum" sz="quarter" idx="12"/>
          </p:nvPr>
        </p:nvSpPr>
        <p:spPr/>
        <p:txBody>
          <a:bodyPr/>
          <a:lstStyle/>
          <a:p>
            <a:fld id="{6D22F896-40B5-4ADD-8801-0D06FADFA095}" type="slidenum">
              <a:rPr lang="en-US" smtClean="0"/>
              <a:t>27</a:t>
            </a:fld>
            <a:endParaRPr lang="en-US" dirty="0"/>
          </a:p>
        </p:txBody>
      </p:sp>
      <p:pic>
        <p:nvPicPr>
          <p:cNvPr id="3" name="Religions spread">
            <a:hlinkClick r:id="" action="ppaction://media"/>
            <a:extLst>
              <a:ext uri="{FF2B5EF4-FFF2-40B4-BE49-F238E27FC236}">
                <a16:creationId xmlns:a16="http://schemas.microsoft.com/office/drawing/2014/main" id="{C22E578E-5F82-4D06-83B5-8ED0B37278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357"/>
            <a:ext cx="12192000" cy="6858000"/>
          </a:xfrm>
          <a:prstGeom prst="rect">
            <a:avLst/>
          </a:prstGeom>
        </p:spPr>
      </p:pic>
    </p:spTree>
    <p:extLst>
      <p:ext uri="{BB962C8B-B14F-4D97-AF65-F5344CB8AC3E}">
        <p14:creationId xmlns:p14="http://schemas.microsoft.com/office/powerpoint/2010/main" val="255893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82731" y="-2682732"/>
            <a:ext cx="6858000" cy="12223461"/>
          </a:xfrm>
          <a:prstGeom prst="rect">
            <a:avLst/>
          </a:prstGeom>
          <a:effectLst/>
        </p:spPr>
      </p:pic>
      <p:sp>
        <p:nvSpPr>
          <p:cNvPr id="8" name="Rectangle 7"/>
          <p:cNvSpPr/>
          <p:nvPr/>
        </p:nvSpPr>
        <p:spPr>
          <a:xfrm>
            <a:off x="1219196" y="588957"/>
            <a:ext cx="10039350" cy="5601533"/>
          </a:xfrm>
          <a:prstGeom prst="rect">
            <a:avLst/>
          </a:prstGeom>
        </p:spPr>
        <p:txBody>
          <a:bodyPr wrap="square">
            <a:spAutoFit/>
          </a:bodyPr>
          <a:lstStyle/>
          <a:p>
            <a:r>
              <a:rPr lang="en-US" sz="2800" dirty="0">
                <a:solidFill>
                  <a:schemeClr val="bg1"/>
                </a:solidFill>
              </a:rPr>
              <a:t>1 Thessalonians 5:1-6</a:t>
            </a:r>
          </a:p>
          <a:p>
            <a:r>
              <a:rPr lang="en-US" sz="3000" dirty="0">
                <a:solidFill>
                  <a:schemeClr val="bg1"/>
                </a:solidFill>
              </a:rPr>
              <a:t>Now, brothers and sisters, about times and dates we do not need to write to you, 2 for you know very well that the day of the Lord will come like a thief in the night. 3 While people are saying, "Peace and safety," destruction will come on them suddenly, as labor pains on a pregnant woman, and they will not escape. 4 But you, brothers and sisters</a:t>
            </a:r>
            <a:r>
              <a:rPr lang="en-US" sz="3000" u="sng" dirty="0">
                <a:solidFill>
                  <a:schemeClr val="bg1"/>
                </a:solidFill>
              </a:rPr>
              <a:t>, are not in darkness so that this day should surprise you like a thief</a:t>
            </a:r>
            <a:r>
              <a:rPr lang="en-US" sz="3000" dirty="0">
                <a:solidFill>
                  <a:schemeClr val="bg1"/>
                </a:solidFill>
              </a:rPr>
              <a:t>. 5 You are all children of the light and children of the day. We do not belong to the night or to the darkness.  </a:t>
            </a:r>
            <a:r>
              <a:rPr lang="en-US" dirty="0">
                <a:solidFill>
                  <a:schemeClr val="bg1"/>
                </a:solidFill>
              </a:rPr>
              <a:t>TNIV</a:t>
            </a:r>
          </a:p>
        </p:txBody>
      </p:sp>
    </p:spTree>
    <p:extLst>
      <p:ext uri="{BB962C8B-B14F-4D97-AF65-F5344CB8AC3E}">
        <p14:creationId xmlns:p14="http://schemas.microsoft.com/office/powerpoint/2010/main" val="5816348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29</a:t>
            </a:fld>
            <a:endParaRPr lang="en-US" dirty="0"/>
          </a:p>
        </p:txBody>
      </p:sp>
      <p:sp>
        <p:nvSpPr>
          <p:cNvPr id="3" name="Rectangle 2"/>
          <p:cNvSpPr/>
          <p:nvPr/>
        </p:nvSpPr>
        <p:spPr>
          <a:xfrm>
            <a:off x="2604884" y="1020548"/>
            <a:ext cx="9224000" cy="1754326"/>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How to respond in the time</a:t>
            </a:r>
          </a:p>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of crisis?</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026" name="Picture 2" descr="http://webershandwick.be/wp-content/uploads/2014/07/webershandwick_issues-_and_crisis_manag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12592"/>
            <a:ext cx="12192000" cy="3645408"/>
          </a:xfrm>
          <a:prstGeom prst="rect">
            <a:avLst/>
          </a:prstGeom>
          <a:noFill/>
          <a:effectLst>
            <a:glow rad="228600">
              <a:schemeClr val="accent3">
                <a:satMod val="175000"/>
                <a:alpha val="40000"/>
              </a:schemeClr>
            </a:glow>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8759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1939" cy="3760631"/>
          </a:xfrm>
          <a:prstGeom prst="rect">
            <a:avLst/>
          </a:prstGeom>
          <a:effectLst>
            <a:softEdge rad="127000"/>
          </a:effectLst>
        </p:spPr>
      </p:pic>
      <p:sp>
        <p:nvSpPr>
          <p:cNvPr id="4" name="Rectangle 3"/>
          <p:cNvSpPr/>
          <p:nvPr/>
        </p:nvSpPr>
        <p:spPr>
          <a:xfrm>
            <a:off x="145467" y="2331141"/>
            <a:ext cx="5846472" cy="1077218"/>
          </a:xfrm>
          <a:prstGeom prst="rect">
            <a:avLst/>
          </a:prstGeom>
          <a:effectLst>
            <a:outerShdw blurRad="50800" dist="50800" dir="5400000" algn="ctr" rotWithShape="0">
              <a:schemeClr val="bg1"/>
            </a:outerShdw>
          </a:effectLst>
        </p:spPr>
        <p:txBody>
          <a:bodyPr wrap="none">
            <a:spAutoFit/>
          </a:bodyPr>
          <a:lstStyle/>
          <a:p>
            <a:r>
              <a:rPr lang="en-US" sz="3200" dirty="0"/>
              <a:t>Pope Francis is poised to</a:t>
            </a:r>
          </a:p>
          <a:p>
            <a:r>
              <a:rPr lang="en-US" sz="3200" dirty="0"/>
              <a:t>change Catholicism forever</a:t>
            </a:r>
          </a:p>
        </p:txBody>
      </p:sp>
      <p:pic>
        <p:nvPicPr>
          <p:cNvPr id="5" name="Picture 4"/>
          <p:cNvPicPr>
            <a:picLocks noChangeAspect="1"/>
          </p:cNvPicPr>
          <p:nvPr/>
        </p:nvPicPr>
        <p:blipFill>
          <a:blip r:embed="rId3"/>
          <a:stretch>
            <a:fillRect/>
          </a:stretch>
        </p:blipFill>
        <p:spPr>
          <a:xfrm>
            <a:off x="1052513" y="746124"/>
            <a:ext cx="7444434" cy="4183063"/>
          </a:xfrm>
          <a:prstGeom prst="rect">
            <a:avLst/>
          </a:prstGeom>
          <a:effectLst>
            <a:softEdge rad="127000"/>
          </a:effectLst>
        </p:spPr>
      </p:pic>
      <p:sp>
        <p:nvSpPr>
          <p:cNvPr id="6" name="Rectangle 5"/>
          <p:cNvSpPr/>
          <p:nvPr/>
        </p:nvSpPr>
        <p:spPr>
          <a:xfrm>
            <a:off x="1274448" y="4275922"/>
            <a:ext cx="6457217" cy="461665"/>
          </a:xfrm>
          <a:prstGeom prst="rect">
            <a:avLst/>
          </a:prstGeom>
          <a:effectLst>
            <a:outerShdw blurRad="50800" dist="50800" dir="5400000" algn="ctr" rotWithShape="0">
              <a:schemeClr val="bg1"/>
            </a:outerShdw>
          </a:effectLst>
        </p:spPr>
        <p:txBody>
          <a:bodyPr wrap="none">
            <a:spAutoFit/>
          </a:bodyPr>
          <a:lstStyle/>
          <a:p>
            <a:r>
              <a:rPr lang="en-US" sz="2400" dirty="0"/>
              <a:t>Islamic State Threatens to 'Conquer Rome</a:t>
            </a:r>
            <a:r>
              <a:rPr lang="en-US" sz="1400" dirty="0"/>
              <a:t> </a:t>
            </a:r>
          </a:p>
        </p:txBody>
      </p:sp>
      <p:pic>
        <p:nvPicPr>
          <p:cNvPr id="2050" name="Picture 2" descr="Image result for isis to conquer europe">
            <a:extLst>
              <a:ext uri="{FF2B5EF4-FFF2-40B4-BE49-F238E27FC236}">
                <a16:creationId xmlns:a16="http://schemas.microsoft.com/office/drawing/2014/main" id="{E912ABF3-C2F2-47D9-BF73-25EF80B26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036" y="1065997"/>
            <a:ext cx="7562340" cy="5663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1569942" y="1335136"/>
            <a:ext cx="9287864" cy="4648853"/>
          </a:xfrm>
          <a:prstGeom prst="rect">
            <a:avLst/>
          </a:prstGeom>
          <a:effectLst>
            <a:softEdge rad="63500"/>
          </a:effectLst>
        </p:spPr>
      </p:pic>
      <p:sp>
        <p:nvSpPr>
          <p:cNvPr id="8" name="Rectangle 7"/>
          <p:cNvSpPr/>
          <p:nvPr/>
        </p:nvSpPr>
        <p:spPr>
          <a:xfrm>
            <a:off x="8249670" y="1407811"/>
            <a:ext cx="230864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Floods</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3296" y="1492249"/>
            <a:ext cx="7890867" cy="5277439"/>
          </a:xfrm>
          <a:prstGeom prst="rect">
            <a:avLst/>
          </a:prstGeom>
          <a:effectLst>
            <a:softEdge rad="63500"/>
          </a:effectLst>
        </p:spPr>
      </p:pic>
      <p:pic>
        <p:nvPicPr>
          <p:cNvPr id="10" name="Picture 9"/>
          <p:cNvPicPr>
            <a:picLocks noChangeAspect="1"/>
          </p:cNvPicPr>
          <p:nvPr/>
        </p:nvPicPr>
        <p:blipFill>
          <a:blip r:embed="rId7"/>
          <a:stretch>
            <a:fillRect/>
          </a:stretch>
        </p:blipFill>
        <p:spPr>
          <a:xfrm>
            <a:off x="5686426" y="2951953"/>
            <a:ext cx="5171380" cy="2895972"/>
          </a:xfrm>
          <a:prstGeom prst="rect">
            <a:avLst/>
          </a:prstGeom>
          <a:effectLst>
            <a:softEdge rad="127000"/>
          </a:effectLst>
        </p:spPr>
      </p:pic>
    </p:spTree>
    <p:extLst>
      <p:ext uri="{BB962C8B-B14F-4D97-AF65-F5344CB8AC3E}">
        <p14:creationId xmlns:p14="http://schemas.microsoft.com/office/powerpoint/2010/main" val="131255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fltVal val="0.5"/>
                                          </p:val>
                                        </p:tav>
                                        <p:tav tm="100000">
                                          <p:val>
                                            <p:strVal val="#ppt_x"/>
                                          </p:val>
                                        </p:tav>
                                      </p:tavLst>
                                    </p:anim>
                                    <p:anim calcmode="lin" valueType="num">
                                      <p:cBhvr>
                                        <p:cTn id="16" dur="10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1000"/>
                                        <p:tgtEl>
                                          <p:spTgt spid="2050"/>
                                        </p:tgtEl>
                                      </p:cBhvr>
                                    </p:animEffect>
                                    <p:anim calcmode="lin" valueType="num">
                                      <p:cBhvr>
                                        <p:cTn id="34" dur="1000" fill="hold"/>
                                        <p:tgtEl>
                                          <p:spTgt spid="2050"/>
                                        </p:tgtEl>
                                        <p:attrNameLst>
                                          <p:attrName>ppt_x</p:attrName>
                                        </p:attrNameLst>
                                      </p:cBhvr>
                                      <p:tavLst>
                                        <p:tav tm="0">
                                          <p:val>
                                            <p:strVal val="#ppt_x"/>
                                          </p:val>
                                        </p:tav>
                                        <p:tav tm="100000">
                                          <p:val>
                                            <p:strVal val="#ppt_x"/>
                                          </p:val>
                                        </p:tav>
                                      </p:tavLst>
                                    </p:anim>
                                    <p:anim calcmode="lin" valueType="num">
                                      <p:cBhvr>
                                        <p:cTn id="3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style.rotation</p:attrName>
                                        </p:attrNameLst>
                                      </p:cBhvr>
                                      <p:tavLst>
                                        <p:tav tm="0">
                                          <p:val>
                                            <p:fltVal val="90"/>
                                          </p:val>
                                        </p:tav>
                                        <p:tav tm="100000">
                                          <p:val>
                                            <p:fltVal val="0"/>
                                          </p:val>
                                        </p:tav>
                                      </p:tavLst>
                                    </p:anim>
                                    <p:animEffect transition="in" filter="fade">
                                      <p:cBhvr>
                                        <p:cTn id="53" dur="10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3000" fill="hold"/>
                                        <p:tgtEl>
                                          <p:spTgt spid="10"/>
                                        </p:tgtEl>
                                        <p:attrNameLst>
                                          <p:attrName>ppt_w</p:attrName>
                                        </p:attrNameLst>
                                      </p:cBhvr>
                                      <p:tavLst>
                                        <p:tav tm="0">
                                          <p:val>
                                            <p:fltVal val="0"/>
                                          </p:val>
                                        </p:tav>
                                        <p:tav tm="100000">
                                          <p:val>
                                            <p:strVal val="#ppt_w"/>
                                          </p:val>
                                        </p:tav>
                                      </p:tavLst>
                                    </p:anim>
                                    <p:anim calcmode="lin" valueType="num">
                                      <p:cBhvr>
                                        <p:cTn id="59" dur="3000" fill="hold"/>
                                        <p:tgtEl>
                                          <p:spTgt spid="10"/>
                                        </p:tgtEl>
                                        <p:attrNameLst>
                                          <p:attrName>ppt_h</p:attrName>
                                        </p:attrNameLst>
                                      </p:cBhvr>
                                      <p:tavLst>
                                        <p:tav tm="0">
                                          <p:val>
                                            <p:fltVal val="0"/>
                                          </p:val>
                                        </p:tav>
                                        <p:tav tm="100000">
                                          <p:val>
                                            <p:strVal val="#ppt_h"/>
                                          </p:val>
                                        </p:tav>
                                      </p:tavLst>
                                    </p:anim>
                                    <p:animEffect transition="in" filter="fade">
                                      <p:cBhvr>
                                        <p:cTn id="60"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899410-1DDE-4A64-9B3C-A90455C514A2}"/>
              </a:ext>
            </a:extLst>
          </p:cNvPr>
          <p:cNvSpPr>
            <a:spLocks noGrp="1"/>
          </p:cNvSpPr>
          <p:nvPr>
            <p:ph type="sldNum" sz="quarter" idx="12"/>
          </p:nvPr>
        </p:nvSpPr>
        <p:spPr/>
        <p:txBody>
          <a:bodyPr/>
          <a:lstStyle/>
          <a:p>
            <a:fld id="{6D22F896-40B5-4ADD-8801-0D06FADFA095}" type="slidenum">
              <a:rPr lang="en-US" smtClean="0"/>
              <a:t>30</a:t>
            </a:fld>
            <a:endParaRPr lang="en-US" dirty="0"/>
          </a:p>
        </p:txBody>
      </p:sp>
      <p:pic>
        <p:nvPicPr>
          <p:cNvPr id="5122" name="Picture 2" descr="Image result for time of crisis">
            <a:extLst>
              <a:ext uri="{FF2B5EF4-FFF2-40B4-BE49-F238E27FC236}">
                <a16:creationId xmlns:a16="http://schemas.microsoft.com/office/drawing/2014/main" id="{C493EB47-9492-4F44-AEC3-B3024603BF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69"/>
          <a:stretch/>
        </p:blipFill>
        <p:spPr bwMode="auto">
          <a:xfrm>
            <a:off x="-2"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CE166D-0C34-4B20-9DDB-1047C80EDB43}"/>
              </a:ext>
            </a:extLst>
          </p:cNvPr>
          <p:cNvSpPr/>
          <p:nvPr/>
        </p:nvSpPr>
        <p:spPr>
          <a:xfrm>
            <a:off x="5966254" y="428178"/>
            <a:ext cx="6096000" cy="6001643"/>
          </a:xfrm>
          <a:prstGeom prst="rect">
            <a:avLst/>
          </a:prstGeom>
          <a:effectLst>
            <a:outerShdw blurRad="50800" dist="50800" dir="5400000" algn="ctr" rotWithShape="0">
              <a:schemeClr val="bg1"/>
            </a:outerShdw>
          </a:effectLst>
        </p:spPr>
        <p:txBody>
          <a:bodyPr>
            <a:spAutoFit/>
          </a:bodyPr>
          <a:lstStyle/>
          <a:p>
            <a:r>
              <a:rPr lang="en-US" sz="4800" dirty="0"/>
              <a:t>Luke 12:32</a:t>
            </a:r>
          </a:p>
          <a:p>
            <a:endParaRPr lang="en-US" sz="4800" dirty="0"/>
          </a:p>
          <a:p>
            <a:r>
              <a:rPr lang="en-US" sz="4800" dirty="0"/>
              <a:t>32 "Do not be afraid, little flock, for your Father has been pleased to give you the kingdom.          </a:t>
            </a:r>
            <a:r>
              <a:rPr lang="en-US" sz="2000" dirty="0"/>
              <a:t>TNIV</a:t>
            </a:r>
            <a:endParaRPr lang="en-US" sz="4800" dirty="0"/>
          </a:p>
        </p:txBody>
      </p:sp>
    </p:spTree>
    <p:extLst>
      <p:ext uri="{BB962C8B-B14F-4D97-AF65-F5344CB8AC3E}">
        <p14:creationId xmlns:p14="http://schemas.microsoft.com/office/powerpoint/2010/main" val="1349212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AYzqTb-C9qo/UAavNEkrYLI/AAAAAAAAAHQ/MlXwgfbQ8TE/s1600/impossibilit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1684"/>
            <a:ext cx="4348410" cy="326130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1136" y="1618318"/>
            <a:ext cx="3386138"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Feeding the 5000</a:t>
            </a:r>
          </a:p>
        </p:txBody>
      </p:sp>
      <p:pic>
        <p:nvPicPr>
          <p:cNvPr id="1028" name="Picture 4" descr="http://imgc.artprintimages.com/images/art-print/william-brassey-hole-jesus-calms-the-storm-whilst-crossing-a-lake-with-the-disciples-luke-viii-22-25_i-G-38-3844-4CWYF00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651" y="2209799"/>
            <a:ext cx="3486150" cy="46482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8410" y="1625024"/>
            <a:ext cx="3686175"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Crossing the lake</a:t>
            </a:r>
          </a:p>
        </p:txBody>
      </p:sp>
      <p:pic>
        <p:nvPicPr>
          <p:cNvPr id="1030" name="Picture 6" descr="http://robinhl.files.wordpress.com/2012/01/jesus-walking-on-the-wa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801" y="3409833"/>
            <a:ext cx="4521199" cy="344816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70801" y="2794574"/>
            <a:ext cx="4402137"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Jesus comes by</a:t>
            </a:r>
          </a:p>
        </p:txBody>
      </p:sp>
      <p:sp>
        <p:nvSpPr>
          <p:cNvPr id="5" name="Slide Number Placeholder 4"/>
          <p:cNvSpPr>
            <a:spLocks noGrp="1"/>
          </p:cNvSpPr>
          <p:nvPr>
            <p:ph type="sldNum" sz="quarter" idx="12"/>
          </p:nvPr>
        </p:nvSpPr>
        <p:spPr/>
        <p:txBody>
          <a:bodyPr/>
          <a:lstStyle/>
          <a:p>
            <a:fld id="{6D22F896-40B5-4ADD-8801-0D06FADFA095}" type="slidenum">
              <a:rPr lang="en-US" smtClean="0"/>
              <a:t>31</a:t>
            </a:fld>
            <a:endParaRPr lang="en-US" dirty="0"/>
          </a:p>
        </p:txBody>
      </p:sp>
      <p:sp>
        <p:nvSpPr>
          <p:cNvPr id="9" name="TextBox 8"/>
          <p:cNvSpPr txBox="1"/>
          <p:nvPr/>
        </p:nvSpPr>
        <p:spPr>
          <a:xfrm>
            <a:off x="7768282" y="140043"/>
            <a:ext cx="2899719" cy="584775"/>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Story…</a:t>
            </a:r>
          </a:p>
        </p:txBody>
      </p:sp>
    </p:spTree>
    <p:extLst>
      <p:ext uri="{BB962C8B-B14F-4D97-AF65-F5344CB8AC3E}">
        <p14:creationId xmlns:p14="http://schemas.microsoft.com/office/powerpoint/2010/main" val="883871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68282" y="140043"/>
            <a:ext cx="2899719" cy="584775"/>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Story…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424" y="724818"/>
            <a:ext cx="8177576" cy="6133182"/>
          </a:xfrm>
          <a:prstGeom prst="rect">
            <a:avLst/>
          </a:prstGeom>
          <a:effectLst>
            <a:softEdge rad="317500"/>
          </a:effectLst>
        </p:spPr>
      </p:pic>
      <p:sp>
        <p:nvSpPr>
          <p:cNvPr id="4" name="Rectangle 3"/>
          <p:cNvSpPr/>
          <p:nvPr/>
        </p:nvSpPr>
        <p:spPr>
          <a:xfrm>
            <a:off x="4572001" y="1309593"/>
            <a:ext cx="3324224" cy="5016758"/>
          </a:xfrm>
          <a:prstGeom prst="rect">
            <a:avLst/>
          </a:prstGeom>
        </p:spPr>
        <p:txBody>
          <a:bodyPr wrap="square">
            <a:spAutoFit/>
          </a:bodyPr>
          <a:lstStyle/>
          <a:p>
            <a:r>
              <a:rPr lang="en-AU" sz="3200" dirty="0">
                <a:solidFill>
                  <a:schemeClr val="bg1"/>
                </a:solidFill>
                <a:latin typeface="Times New Roman" panose="02020603050405020304" pitchFamily="18" charset="0"/>
                <a:cs typeface="Times New Roman" panose="02020603050405020304" pitchFamily="18" charset="0"/>
              </a:rPr>
              <a:t>Mark 6:45-46</a:t>
            </a:r>
          </a:p>
          <a:p>
            <a:r>
              <a:rPr lang="en-AU" sz="3200" dirty="0">
                <a:solidFill>
                  <a:schemeClr val="bg1"/>
                </a:solidFill>
                <a:latin typeface="Times New Roman" panose="02020603050405020304" pitchFamily="18" charset="0"/>
                <a:cs typeface="Times New Roman" panose="02020603050405020304" pitchFamily="18" charset="0"/>
              </a:rPr>
              <a:t> Immediately Jesus made his disciples get into the boat and go on ahead of him to Bethsaida, while he dismissed the crowd. After leaving them, he went up on a</a:t>
            </a:r>
          </a:p>
        </p:txBody>
      </p:sp>
      <p:sp>
        <p:nvSpPr>
          <p:cNvPr id="6" name="Rectangle 5"/>
          <p:cNvSpPr/>
          <p:nvPr/>
        </p:nvSpPr>
        <p:spPr>
          <a:xfrm>
            <a:off x="8243888" y="1309593"/>
            <a:ext cx="3205162" cy="1354217"/>
          </a:xfrm>
          <a:prstGeom prst="rect">
            <a:avLst/>
          </a:prstGeom>
        </p:spPr>
        <p:txBody>
          <a:bodyPr wrap="square">
            <a:spAutoFit/>
          </a:bodyPr>
          <a:lstStyle/>
          <a:p>
            <a:r>
              <a:rPr lang="en-AU" sz="3200" dirty="0">
                <a:solidFill>
                  <a:schemeClr val="bg1"/>
                </a:solidFill>
                <a:latin typeface="Times New Roman" panose="02020603050405020304" pitchFamily="18" charset="0"/>
                <a:cs typeface="Times New Roman" panose="02020603050405020304" pitchFamily="18" charset="0"/>
              </a:rPr>
              <a:t>mountainside to pray. </a:t>
            </a:r>
          </a:p>
          <a:p>
            <a:pPr algn="r"/>
            <a:r>
              <a:rPr lang="en-AU" dirty="0">
                <a:solidFill>
                  <a:schemeClr val="bg1"/>
                </a:solidFill>
                <a:latin typeface="Times New Roman" panose="02020603050405020304" pitchFamily="18" charset="0"/>
                <a:cs typeface="Times New Roman" panose="02020603050405020304" pitchFamily="18" charset="0"/>
              </a:rPr>
              <a:t>NIV</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396" y="2663810"/>
            <a:ext cx="2811053" cy="3392650"/>
          </a:xfrm>
          <a:prstGeom prst="rect">
            <a:avLst/>
          </a:prstGeom>
          <a:effectLst>
            <a:softEdge rad="127000"/>
          </a:effectLst>
        </p:spPr>
      </p:pic>
      <p:sp>
        <p:nvSpPr>
          <p:cNvPr id="8" name="TextBox 7"/>
          <p:cNvSpPr txBox="1"/>
          <p:nvPr/>
        </p:nvSpPr>
        <p:spPr>
          <a:xfrm>
            <a:off x="185738" y="1986701"/>
            <a:ext cx="4038600" cy="3293209"/>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Principles to learn:</a:t>
            </a:r>
          </a:p>
          <a:p>
            <a:endParaRPr lang="en-AU" sz="3200" dirty="0">
              <a:latin typeface="Arial" panose="020B0604020202020204" pitchFamily="34" charset="0"/>
              <a:cs typeface="Arial" panose="020B0604020202020204" pitchFamily="34" charset="0"/>
            </a:endParaRPr>
          </a:p>
          <a:p>
            <a:pPr algn="ctr"/>
            <a:r>
              <a:rPr lang="en-AU" sz="3600" dirty="0">
                <a:latin typeface="Arial" panose="020B0604020202020204" pitchFamily="34" charset="0"/>
                <a:cs typeface="Arial" panose="020B0604020202020204" pitchFamily="34" charset="0"/>
              </a:rPr>
              <a:t>1. </a:t>
            </a:r>
          </a:p>
          <a:p>
            <a:pPr algn="ctr"/>
            <a:r>
              <a:rPr lang="en-AU" sz="3600" dirty="0">
                <a:latin typeface="Arial" panose="020B0604020202020204" pitchFamily="34" charset="0"/>
                <a:cs typeface="Arial" panose="020B0604020202020204" pitchFamily="34" charset="0"/>
              </a:rPr>
              <a:t>“Remember to row by divine instructions!”</a:t>
            </a:r>
          </a:p>
        </p:txBody>
      </p:sp>
      <p:sp>
        <p:nvSpPr>
          <p:cNvPr id="5" name="Slide Number Placeholder 4"/>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386464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1338262"/>
            <a:ext cx="4286250" cy="2600325"/>
          </a:xfrm>
          <a:prstGeom prst="rect">
            <a:avLst/>
          </a:prstGeom>
          <a:effectLst>
            <a:softEdge rad="317500"/>
          </a:effectLst>
        </p:spPr>
      </p:pic>
      <p:sp>
        <p:nvSpPr>
          <p:cNvPr id="3" name="TextBox 2"/>
          <p:cNvSpPr txBox="1"/>
          <p:nvPr/>
        </p:nvSpPr>
        <p:spPr>
          <a:xfrm>
            <a:off x="4057650" y="885825"/>
            <a:ext cx="8039100" cy="5509200"/>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Disciples did not choose to be there</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They were coming from a place of miracle (5000 people fed with fish &amp; bread)</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Jesus made his disciples (ordered them) to get into the boat and go to the other side</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They were in the midst of the storm by divine appointment </a:t>
            </a:r>
          </a:p>
          <a:p>
            <a:pPr marL="914400" lvl="1"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Experiencing the rain</a:t>
            </a:r>
          </a:p>
          <a:p>
            <a:pPr marL="914400" lvl="1"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Experiencing the storm</a:t>
            </a:r>
          </a:p>
        </p:txBody>
      </p:sp>
      <p:sp>
        <p:nvSpPr>
          <p:cNvPr id="4" name="TextBox 3"/>
          <p:cNvSpPr txBox="1"/>
          <p:nvPr/>
        </p:nvSpPr>
        <p:spPr>
          <a:xfrm>
            <a:off x="166687" y="4391024"/>
            <a:ext cx="3686175" cy="1569660"/>
          </a:xfrm>
          <a:prstGeom prst="rect">
            <a:avLst/>
          </a:prstGeom>
          <a:noFill/>
        </p:spPr>
        <p:txBody>
          <a:bodyPr wrap="square" rtlCol="0">
            <a:spAutoFit/>
          </a:bodyPr>
          <a:lstStyle/>
          <a:p>
            <a:pPr algn="ctr"/>
            <a:r>
              <a:rPr lang="en-AU" sz="3200" dirty="0">
                <a:latin typeface="Arial" panose="020B0604020202020204" pitchFamily="34" charset="0"/>
                <a:cs typeface="Arial" panose="020B0604020202020204" pitchFamily="34" charset="0"/>
              </a:rPr>
              <a:t>“We can lose our lives following Jesus!”</a:t>
            </a:r>
          </a:p>
        </p:txBody>
      </p:sp>
      <p:sp>
        <p:nvSpPr>
          <p:cNvPr id="5" name="Slide Number Placeholder 4"/>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76314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0443" y="1724025"/>
            <a:ext cx="7394881" cy="5229225"/>
          </a:xfrm>
          <a:prstGeom prst="rect">
            <a:avLst/>
          </a:prstGeom>
          <a:effectLst>
            <a:softEdge rad="317500"/>
          </a:effectLst>
        </p:spPr>
      </p:pic>
      <p:sp>
        <p:nvSpPr>
          <p:cNvPr id="3" name="TextBox 2"/>
          <p:cNvSpPr txBox="1"/>
          <p:nvPr/>
        </p:nvSpPr>
        <p:spPr>
          <a:xfrm>
            <a:off x="4352925" y="704850"/>
            <a:ext cx="7686675" cy="1077218"/>
          </a:xfrm>
          <a:prstGeom prst="rect">
            <a:avLst/>
          </a:prstGeom>
          <a:noFill/>
        </p:spPr>
        <p:txBody>
          <a:bodyPr wrap="square" rtlCol="0">
            <a:spAutoFit/>
          </a:bodyPr>
          <a:lstStyle/>
          <a:p>
            <a:pPr algn="ctr"/>
            <a:r>
              <a:rPr lang="en-AU" sz="3200" dirty="0">
                <a:latin typeface="Arial" panose="020B0604020202020204" pitchFamily="34" charset="0"/>
                <a:cs typeface="Arial" panose="020B0604020202020204" pitchFamily="34" charset="0"/>
              </a:rPr>
              <a:t>Does God know what He is doing?</a:t>
            </a:r>
          </a:p>
          <a:p>
            <a:pPr algn="ctr"/>
            <a:r>
              <a:rPr lang="en-AU" sz="3200" dirty="0">
                <a:latin typeface="Arial" panose="020B0604020202020204" pitchFamily="34" charset="0"/>
                <a:cs typeface="Arial" panose="020B0604020202020204" pitchFamily="34" charset="0"/>
              </a:rPr>
              <a:t>Did He make a mistake?</a:t>
            </a:r>
          </a:p>
        </p:txBody>
      </p:sp>
      <p:sp>
        <p:nvSpPr>
          <p:cNvPr id="4" name="TextBox 3"/>
          <p:cNvSpPr txBox="1"/>
          <p:nvPr/>
        </p:nvSpPr>
        <p:spPr>
          <a:xfrm>
            <a:off x="190500" y="1857375"/>
            <a:ext cx="4539943" cy="4031873"/>
          </a:xfrm>
          <a:prstGeom prst="rect">
            <a:avLst/>
          </a:prstGeom>
          <a:noFill/>
        </p:spPr>
        <p:txBody>
          <a:bodyPr wrap="square" rtlCol="0">
            <a:spAutoFit/>
          </a:bodyPr>
          <a:lstStyle/>
          <a:p>
            <a:pPr algn="ctr"/>
            <a:r>
              <a:rPr lang="en-AU" sz="3200" dirty="0">
                <a:latin typeface="Arial" panose="020B0604020202020204" pitchFamily="34" charset="0"/>
                <a:cs typeface="Arial" panose="020B0604020202020204" pitchFamily="34" charset="0"/>
              </a:rPr>
              <a:t>Will the circumstances determine our future?</a:t>
            </a:r>
          </a:p>
          <a:p>
            <a:pPr algn="ctr"/>
            <a:endParaRPr lang="en-AU" sz="3200" dirty="0">
              <a:latin typeface="Arial" panose="020B0604020202020204" pitchFamily="34" charset="0"/>
              <a:cs typeface="Arial" panose="020B0604020202020204" pitchFamily="34" charset="0"/>
            </a:endParaRPr>
          </a:p>
          <a:p>
            <a:pPr algn="ctr"/>
            <a:r>
              <a:rPr lang="en-AU" sz="3200" dirty="0">
                <a:latin typeface="Arial" panose="020B0604020202020204" pitchFamily="34" charset="0"/>
                <a:cs typeface="Arial" panose="020B0604020202020204" pitchFamily="34" charset="0"/>
              </a:rPr>
              <a:t>God has power and authority to calm the storms of our lives down regardless of who caused them!</a:t>
            </a:r>
          </a:p>
        </p:txBody>
      </p:sp>
      <p:sp>
        <p:nvSpPr>
          <p:cNvPr id="5" name="Slide Number Placeholder 4"/>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3389448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1625" y="447675"/>
            <a:ext cx="6591300" cy="2554545"/>
          </a:xfrm>
          <a:prstGeom prst="rect">
            <a:avLst/>
          </a:prstGeom>
          <a:noFill/>
        </p:spPr>
        <p:txBody>
          <a:bodyPr wrap="square" rtlCol="0">
            <a:spAutoFit/>
          </a:bodyPr>
          <a:lstStyle/>
          <a:p>
            <a:pPr algn="r"/>
            <a:r>
              <a:rPr lang="en-AU" sz="3200" dirty="0">
                <a:latin typeface="Arial" panose="020B0604020202020204" pitchFamily="34" charset="0"/>
                <a:cs typeface="Arial" panose="020B0604020202020204" pitchFamily="34" charset="0"/>
              </a:rPr>
              <a:t>Circumstances in life are created and caused by:</a:t>
            </a:r>
          </a:p>
          <a:p>
            <a:pPr marL="457200" indent="-457200" algn="r">
              <a:buFont typeface="Arial" panose="020B0604020202020204" pitchFamily="34" charset="0"/>
              <a:buChar char="•"/>
            </a:pPr>
            <a:r>
              <a:rPr lang="en-AU" sz="3200" dirty="0">
                <a:latin typeface="Arial" panose="020B0604020202020204" pitchFamily="34" charset="0"/>
                <a:cs typeface="Arial" panose="020B0604020202020204" pitchFamily="34" charset="0"/>
              </a:rPr>
              <a:t>Myself</a:t>
            </a:r>
          </a:p>
          <a:p>
            <a:pPr marL="457200" indent="-457200" algn="r">
              <a:buFont typeface="Arial" panose="020B0604020202020204" pitchFamily="34" charset="0"/>
              <a:buChar char="•"/>
            </a:pPr>
            <a:r>
              <a:rPr lang="en-AU" sz="3200" dirty="0">
                <a:latin typeface="Arial" panose="020B0604020202020204" pitchFamily="34" charset="0"/>
                <a:cs typeface="Arial" panose="020B0604020202020204" pitchFamily="34" charset="0"/>
              </a:rPr>
              <a:t>Devil</a:t>
            </a:r>
          </a:p>
          <a:p>
            <a:pPr marL="457200" indent="-457200" algn="r">
              <a:buFont typeface="Arial" panose="020B0604020202020204" pitchFamily="34" charset="0"/>
              <a:buChar char="•"/>
            </a:pPr>
            <a:r>
              <a:rPr lang="en-AU" sz="3200" dirty="0">
                <a:latin typeface="Arial" panose="020B0604020202020204" pitchFamily="34" charset="0"/>
                <a:cs typeface="Arial" panose="020B0604020202020204" pitchFamily="34" charset="0"/>
              </a:rPr>
              <a:t>God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1437284"/>
            <a:ext cx="3028950" cy="3838575"/>
          </a:xfrm>
          <a:prstGeom prst="rect">
            <a:avLst/>
          </a:prstGeom>
          <a:effectLst>
            <a:softEdge rad="317500"/>
          </a:effectLst>
        </p:spPr>
      </p:pic>
      <p:sp>
        <p:nvSpPr>
          <p:cNvPr id="4" name="TextBox 3"/>
          <p:cNvSpPr txBox="1"/>
          <p:nvPr/>
        </p:nvSpPr>
        <p:spPr>
          <a:xfrm>
            <a:off x="6985686" y="5275859"/>
            <a:ext cx="4843849" cy="1077218"/>
          </a:xfrm>
          <a:prstGeom prst="rect">
            <a:avLst/>
          </a:prstGeom>
          <a:noFill/>
        </p:spPr>
        <p:txBody>
          <a:bodyPr wrap="square" rtlCol="0">
            <a:spAutoFit/>
          </a:bodyPr>
          <a:lstStyle/>
          <a:p>
            <a:pPr algn="ctr"/>
            <a:r>
              <a:rPr lang="en-AU" sz="3200" dirty="0">
                <a:latin typeface="Times New Roman" panose="02020603050405020304" pitchFamily="18" charset="0"/>
                <a:cs typeface="Times New Roman" panose="02020603050405020304" pitchFamily="18" charset="0"/>
              </a:rPr>
              <a:t>The devil does not play fair; neither does God!</a:t>
            </a:r>
          </a:p>
        </p:txBody>
      </p:sp>
      <p:sp>
        <p:nvSpPr>
          <p:cNvPr id="5" name="TextBox 4"/>
          <p:cNvSpPr txBox="1"/>
          <p:nvPr/>
        </p:nvSpPr>
        <p:spPr>
          <a:xfrm>
            <a:off x="214184" y="1565189"/>
            <a:ext cx="6507892" cy="1569660"/>
          </a:xfrm>
          <a:prstGeom prst="rect">
            <a:avLst/>
          </a:prstGeom>
          <a:noFill/>
        </p:spPr>
        <p:txBody>
          <a:bodyPr wrap="square" rtlCol="0">
            <a:spAutoFit/>
          </a:bodyPr>
          <a:lstStyle/>
          <a:p>
            <a:pPr algn="ctr"/>
            <a:r>
              <a:rPr lang="en-AU" sz="3200" i="1" dirty="0">
                <a:latin typeface="Times New Roman" panose="02020603050405020304" pitchFamily="18" charset="0"/>
                <a:cs typeface="Times New Roman" panose="02020603050405020304" pitchFamily="18" charset="0"/>
              </a:rPr>
              <a:t>When God takes you to places, you will experience what no ‘fish and bread’ people would ever experience!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774" y="3196280"/>
            <a:ext cx="4862711" cy="3527676"/>
          </a:xfrm>
          <a:prstGeom prst="rect">
            <a:avLst/>
          </a:prstGeom>
          <a:effectLst>
            <a:softEdge rad="317500"/>
          </a:effectLst>
        </p:spPr>
      </p:pic>
      <p:sp>
        <p:nvSpPr>
          <p:cNvPr id="7" name="Slide Number Placeholder 6"/>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4124336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363" y="3937518"/>
            <a:ext cx="6096000" cy="2339102"/>
          </a:xfrm>
          <a:prstGeom prst="rect">
            <a:avLst/>
          </a:prstGeom>
        </p:spPr>
        <p:txBody>
          <a:bodyPr>
            <a:spAutoFit/>
          </a:bodyPr>
          <a:lstStyle/>
          <a:p>
            <a:r>
              <a:rPr lang="en-AU" sz="3200" dirty="0">
                <a:latin typeface="Times New Roman" panose="02020603050405020304" pitchFamily="18" charset="0"/>
                <a:cs typeface="Times New Roman" panose="02020603050405020304" pitchFamily="18" charset="0"/>
              </a:rPr>
              <a:t>Matthew 14:33</a:t>
            </a:r>
          </a:p>
          <a:p>
            <a:r>
              <a:rPr lang="en-AU" sz="3200" dirty="0">
                <a:latin typeface="Times New Roman" panose="02020603050405020304" pitchFamily="18" charset="0"/>
                <a:cs typeface="Times New Roman" panose="02020603050405020304" pitchFamily="18" charset="0"/>
              </a:rPr>
              <a:t>33 Then those who were in the boat worshiped him, saying, "</a:t>
            </a:r>
            <a:r>
              <a:rPr lang="en-AU" sz="32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Truly you are the Son of God.</a:t>
            </a:r>
            <a:r>
              <a:rPr lang="en-AU" sz="3200" dirty="0">
                <a:latin typeface="Times New Roman" panose="02020603050405020304" pitchFamily="18" charset="0"/>
                <a:cs typeface="Times New Roman" panose="02020603050405020304" pitchFamily="18" charset="0"/>
              </a:rPr>
              <a:t>" </a:t>
            </a:r>
          </a:p>
          <a:p>
            <a:pPr algn="r"/>
            <a:r>
              <a:rPr lang="en-AU" dirty="0"/>
              <a:t>NIV</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63" y="1485228"/>
            <a:ext cx="3048000" cy="2286000"/>
          </a:xfrm>
          <a:prstGeom prst="rect">
            <a:avLst/>
          </a:prstGeom>
          <a:effectLst>
            <a:softEdge rad="127000"/>
          </a:effectLst>
        </p:spPr>
      </p:pic>
      <p:sp>
        <p:nvSpPr>
          <p:cNvPr id="4" name="TextBox 3"/>
          <p:cNvSpPr txBox="1"/>
          <p:nvPr/>
        </p:nvSpPr>
        <p:spPr>
          <a:xfrm>
            <a:off x="4721289" y="1651518"/>
            <a:ext cx="7277877" cy="2554545"/>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Who will find out who Jesus really is?</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Those who left their own safety</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Those who are going through the storm of their lives</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Those who follow God’s instructions</a:t>
            </a:r>
          </a:p>
        </p:txBody>
      </p:sp>
      <p:sp>
        <p:nvSpPr>
          <p:cNvPr id="5" name="TextBox 4"/>
          <p:cNvSpPr txBox="1"/>
          <p:nvPr/>
        </p:nvSpPr>
        <p:spPr>
          <a:xfrm>
            <a:off x="4376056" y="408010"/>
            <a:ext cx="7483151" cy="1077218"/>
          </a:xfrm>
          <a:prstGeom prst="rect">
            <a:avLst/>
          </a:prstGeom>
          <a:noFill/>
        </p:spPr>
        <p:txBody>
          <a:bodyPr wrap="square" rtlCol="0">
            <a:spAutoFit/>
          </a:bodyPr>
          <a:lstStyle/>
          <a:p>
            <a:pPr algn="r"/>
            <a:r>
              <a:rPr lang="en-AU" sz="3200" i="1" dirty="0">
                <a:solidFill>
                  <a:srgbClr val="FFFF00"/>
                </a:solidFill>
                <a:latin typeface="Times New Roman" panose="02020603050405020304" pitchFamily="18" charset="0"/>
                <a:cs typeface="Times New Roman" panose="02020603050405020304" pitchFamily="18" charset="0"/>
              </a:rPr>
              <a:t>Jesus will come walking on the top of those circumstances which will try to sink you…</a:t>
            </a:r>
          </a:p>
        </p:txBody>
      </p:sp>
      <p:sp>
        <p:nvSpPr>
          <p:cNvPr id="6" name="Slide Number Placeholder 5"/>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259775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up)">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612" y="1392303"/>
            <a:ext cx="11644604" cy="2554545"/>
          </a:xfrm>
          <a:prstGeom prst="rect">
            <a:avLst/>
          </a:prstGeom>
          <a:noFill/>
        </p:spPr>
        <p:txBody>
          <a:bodyPr wrap="square" rtlCol="0">
            <a:spAutoFit/>
          </a:bodyPr>
          <a:lstStyle/>
          <a:p>
            <a:pPr marL="457200" indent="-457200">
              <a:buFont typeface="Arial" panose="020B0604020202020204" pitchFamily="34" charset="0"/>
              <a:buChar char="•"/>
            </a:pPr>
            <a:r>
              <a:rPr lang="en-AU" sz="3200" dirty="0">
                <a:latin typeface="Times New Roman" panose="02020603050405020304" pitchFamily="18" charset="0"/>
                <a:cs typeface="Times New Roman" panose="02020603050405020304" pitchFamily="18" charset="0"/>
              </a:rPr>
              <a:t>Fish and bread did not convince the disciples about who Jesus was</a:t>
            </a:r>
          </a:p>
          <a:p>
            <a:pPr marL="457200" indent="-457200">
              <a:buFont typeface="Arial" panose="020B0604020202020204" pitchFamily="34" charset="0"/>
              <a:buChar char="•"/>
            </a:pPr>
            <a:r>
              <a:rPr lang="en-AU" sz="3200" dirty="0">
                <a:latin typeface="Times New Roman" panose="02020603050405020304" pitchFamily="18" charset="0"/>
                <a:cs typeface="Times New Roman" panose="02020603050405020304" pitchFamily="18" charset="0"/>
              </a:rPr>
              <a:t>Healing the lepers left questions in their head</a:t>
            </a:r>
          </a:p>
          <a:p>
            <a:pPr marL="457200" indent="-457200">
              <a:buFont typeface="Arial" panose="020B0604020202020204" pitchFamily="34" charset="0"/>
              <a:buChar char="•"/>
            </a:pPr>
            <a:r>
              <a:rPr lang="en-AU" sz="3200" dirty="0">
                <a:latin typeface="Times New Roman" panose="02020603050405020304" pitchFamily="18" charset="0"/>
                <a:cs typeface="Times New Roman" panose="02020603050405020304" pitchFamily="18" charset="0"/>
              </a:rPr>
              <a:t>Watching blind eyes open was not enough evidence</a:t>
            </a:r>
          </a:p>
          <a:p>
            <a:pPr marL="457200" indent="-457200">
              <a:buFont typeface="Arial" panose="020B0604020202020204" pitchFamily="34" charset="0"/>
              <a:buChar char="•"/>
            </a:pPr>
            <a:r>
              <a:rPr lang="en-AU" sz="3200" dirty="0">
                <a:latin typeface="Times New Roman" panose="02020603050405020304" pitchFamily="18" charset="0"/>
                <a:cs typeface="Times New Roman" panose="02020603050405020304" pitchFamily="18" charset="0"/>
              </a:rPr>
              <a:t>Rowing through the storm an making it safely to the other side did turn them into believers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6026" y="3522033"/>
            <a:ext cx="4895190" cy="3377681"/>
          </a:xfrm>
          <a:prstGeom prst="rect">
            <a:avLst/>
          </a:prstGeom>
          <a:effectLst>
            <a:softEdge rad="317500"/>
          </a:effectLst>
        </p:spPr>
      </p:pic>
      <p:sp>
        <p:nvSpPr>
          <p:cNvPr id="4" name="TextBox 3"/>
          <p:cNvSpPr txBox="1"/>
          <p:nvPr/>
        </p:nvSpPr>
        <p:spPr>
          <a:xfrm>
            <a:off x="2405377" y="4593026"/>
            <a:ext cx="4349838" cy="2062103"/>
          </a:xfrm>
          <a:prstGeom prst="rect">
            <a:avLst/>
          </a:prstGeom>
          <a:noFill/>
        </p:spPr>
        <p:txBody>
          <a:bodyPr wrap="square" rtlCol="0">
            <a:spAutoFit/>
          </a:bodyPr>
          <a:lstStyle/>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Don’t stop rowing</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Don’t let the </a:t>
            </a:r>
            <a:r>
              <a:rPr lang="en-AU" sz="3200" dirty="0">
                <a:solidFill>
                  <a:srgbClr val="FFFF00"/>
                </a:solidFill>
                <a:latin typeface="Times New Roman" panose="02020603050405020304" pitchFamily="18" charset="0"/>
                <a:cs typeface="Times New Roman" panose="02020603050405020304" pitchFamily="18" charset="0"/>
              </a:rPr>
              <a:t>wind </a:t>
            </a:r>
            <a:r>
              <a:rPr lang="en-AU" sz="3200" dirty="0">
                <a:latin typeface="Arial" panose="020B0604020202020204" pitchFamily="34" charset="0"/>
                <a:cs typeface="Arial" panose="020B0604020202020204" pitchFamily="34" charset="0"/>
              </a:rPr>
              <a:t>determine your direction</a:t>
            </a:r>
          </a:p>
        </p:txBody>
      </p:sp>
      <p:sp>
        <p:nvSpPr>
          <p:cNvPr id="5" name="TextBox 4"/>
          <p:cNvSpPr txBox="1"/>
          <p:nvPr/>
        </p:nvSpPr>
        <p:spPr>
          <a:xfrm>
            <a:off x="3014663" y="441325"/>
            <a:ext cx="8123247" cy="707886"/>
          </a:xfrm>
          <a:prstGeom prst="rect">
            <a:avLst/>
          </a:prstGeom>
          <a:noFill/>
        </p:spPr>
        <p:txBody>
          <a:bodyPr wrap="square" rtlCol="0">
            <a:spAutoFit/>
          </a:bodyPr>
          <a:lstStyle/>
          <a:p>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did this happen to the disciples?</a:t>
            </a:r>
          </a:p>
        </p:txBody>
      </p:sp>
      <p:sp>
        <p:nvSpPr>
          <p:cNvPr id="6" name="Slide Number Placeholder 5"/>
          <p:cNvSpPr>
            <a:spLocks noGrp="1"/>
          </p:cNvSpPr>
          <p:nvPr>
            <p:ph type="sldNum" sz="quarter" idx="12"/>
          </p:nvPr>
        </p:nvSpPr>
        <p:spPr/>
        <p:txBody>
          <a:bodyPr/>
          <a:lstStyle/>
          <a:p>
            <a:fld id="{6D22F896-40B5-4ADD-8801-0D06FADFA095}" type="slidenum">
              <a:rPr lang="en-US" smtClean="0"/>
              <a:t>37</a:t>
            </a:fld>
            <a:endParaRPr lang="en-US" dirty="0"/>
          </a:p>
        </p:txBody>
      </p:sp>
      <p:sp>
        <p:nvSpPr>
          <p:cNvPr id="7" name="TextBox 6"/>
          <p:cNvSpPr txBox="1"/>
          <p:nvPr/>
        </p:nvSpPr>
        <p:spPr>
          <a:xfrm>
            <a:off x="857955" y="3977549"/>
            <a:ext cx="6078071" cy="584775"/>
          </a:xfrm>
          <a:prstGeom prst="rect">
            <a:avLst/>
          </a:prstGeom>
          <a:noFill/>
        </p:spPr>
        <p:txBody>
          <a:bodyPr wrap="square" rtlCol="0">
            <a:spAutoFit/>
          </a:bodyPr>
          <a:lstStyle/>
          <a:p>
            <a:r>
              <a:rPr 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Regardless to the c</a:t>
            </a:r>
            <a:r>
              <a:rPr lang="en-US" sz="3200" i="1" dirty="0">
                <a:latin typeface="Arial" panose="020B0604020202020204" pitchFamily="34" charset="0"/>
                <a:cs typeface="Arial" panose="020B0604020202020204" pitchFamily="34" charset="0"/>
              </a:rPr>
              <a:t>ircumstances</a:t>
            </a:r>
            <a:endParaRPr 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420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p:cTn id="3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wipe(left)">
                                      <p:cBhvr>
                                        <p:cTn id="47" dur="500"/>
                                        <p:tgtEl>
                                          <p:spTgt spid="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Effect transition="in" filter="wipe(left)">
                                      <p:cBhvr>
                                        <p:cTn id="52" dur="500"/>
                                        <p:tgtEl>
                                          <p:spTgt spid="4">
                                            <p:txEl>
                                              <p:pRg st="1" end="1"/>
                                            </p:txEl>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0" y="1676400"/>
            <a:ext cx="4038600" cy="3847207"/>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Principles to learn:</a:t>
            </a:r>
          </a:p>
          <a:p>
            <a:endParaRPr lang="en-AU" sz="3200" dirty="0">
              <a:latin typeface="Arial" panose="020B0604020202020204" pitchFamily="34" charset="0"/>
              <a:cs typeface="Arial" panose="020B0604020202020204" pitchFamily="34" charset="0"/>
            </a:endParaRPr>
          </a:p>
          <a:p>
            <a:pPr algn="ctr"/>
            <a:r>
              <a:rPr lang="en-AU" sz="3600" dirty="0">
                <a:latin typeface="Arial" panose="020B0604020202020204" pitchFamily="34" charset="0"/>
                <a:cs typeface="Arial" panose="020B0604020202020204" pitchFamily="34" charset="0"/>
              </a:rPr>
              <a:t>2. </a:t>
            </a:r>
          </a:p>
          <a:p>
            <a:pPr algn="ctr"/>
            <a:r>
              <a:rPr lang="en-AU" sz="3600" dirty="0">
                <a:latin typeface="Arial" panose="020B0604020202020204" pitchFamily="34" charset="0"/>
                <a:cs typeface="Arial" panose="020B0604020202020204" pitchFamily="34" charset="0"/>
              </a:rPr>
              <a:t>“Even though I can’t see God in the storm, He sees me all the time!”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424" y="724818"/>
            <a:ext cx="8177576" cy="6133182"/>
          </a:xfrm>
          <a:prstGeom prst="rect">
            <a:avLst/>
          </a:prstGeom>
          <a:effectLst>
            <a:softEdge rad="317500"/>
          </a:effectLst>
        </p:spPr>
      </p:pic>
      <p:sp>
        <p:nvSpPr>
          <p:cNvPr id="4" name="Rectangle 3"/>
          <p:cNvSpPr/>
          <p:nvPr/>
        </p:nvSpPr>
        <p:spPr>
          <a:xfrm>
            <a:off x="4609324" y="1294239"/>
            <a:ext cx="3324224" cy="5016758"/>
          </a:xfrm>
          <a:prstGeom prst="rect">
            <a:avLst/>
          </a:prstGeom>
        </p:spPr>
        <p:txBody>
          <a:bodyPr wrap="square">
            <a:spAutoFit/>
          </a:bodyPr>
          <a:lstStyle/>
          <a:p>
            <a:r>
              <a:rPr lang="en-AU" sz="3200" i="1" dirty="0">
                <a:solidFill>
                  <a:schemeClr val="bg1"/>
                </a:solidFill>
                <a:latin typeface="Times New Roman" panose="02020603050405020304" pitchFamily="18" charset="0"/>
                <a:cs typeface="Times New Roman" panose="02020603050405020304" pitchFamily="18" charset="0"/>
              </a:rPr>
              <a:t>Mark 6:46-48</a:t>
            </a:r>
          </a:p>
          <a:p>
            <a:r>
              <a:rPr lang="en-AU" sz="3200" dirty="0">
                <a:solidFill>
                  <a:schemeClr val="bg1"/>
                </a:solidFill>
                <a:latin typeface="Times New Roman" panose="02020603050405020304" pitchFamily="18" charset="0"/>
                <a:cs typeface="Times New Roman" panose="02020603050405020304" pitchFamily="18" charset="0"/>
              </a:rPr>
              <a:t>46 After leaving them, he went up on a mountainside to pray. When evening came, the boat was in the middle of the lake, and he was alone on land. </a:t>
            </a:r>
            <a:r>
              <a:rPr lang="en-AU"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saw</a:t>
            </a:r>
          </a:p>
        </p:txBody>
      </p:sp>
      <p:sp>
        <p:nvSpPr>
          <p:cNvPr id="5" name="Rectangle 4"/>
          <p:cNvSpPr/>
          <p:nvPr/>
        </p:nvSpPr>
        <p:spPr>
          <a:xfrm>
            <a:off x="8103211" y="1178965"/>
            <a:ext cx="3522731" cy="4339650"/>
          </a:xfrm>
          <a:prstGeom prst="rect">
            <a:avLst/>
          </a:prstGeom>
        </p:spPr>
        <p:txBody>
          <a:bodyPr wrap="square">
            <a:spAutoFit/>
          </a:bodyPr>
          <a:lstStyle/>
          <a:p>
            <a:r>
              <a:rPr lang="en-AU"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disciples straining at the oars</a:t>
            </a:r>
            <a:r>
              <a:rPr lang="en-AU" sz="3200" dirty="0">
                <a:solidFill>
                  <a:schemeClr val="bg1"/>
                </a:solidFill>
                <a:latin typeface="Times New Roman" panose="02020603050405020304" pitchFamily="18" charset="0"/>
                <a:cs typeface="Times New Roman" panose="02020603050405020304" pitchFamily="18" charset="0"/>
              </a:rPr>
              <a:t>, because the wind was against them. About the fourth watch of the night he went out to them, walking on the lake. </a:t>
            </a:r>
          </a:p>
          <a:p>
            <a:pPr algn="r"/>
            <a:r>
              <a:rPr lang="en-AU" sz="2000" dirty="0">
                <a:solidFill>
                  <a:schemeClr val="bg1"/>
                </a:solidFill>
                <a:latin typeface="Times New Roman" panose="02020603050405020304" pitchFamily="18" charset="0"/>
                <a:cs typeface="Times New Roman" panose="02020603050405020304" pitchFamily="18" charset="0"/>
              </a:rPr>
              <a:t>NIV</a:t>
            </a:r>
          </a:p>
        </p:txBody>
      </p:sp>
      <p:sp>
        <p:nvSpPr>
          <p:cNvPr id="7" name="TextBox 6"/>
          <p:cNvSpPr txBox="1"/>
          <p:nvPr/>
        </p:nvSpPr>
        <p:spPr>
          <a:xfrm>
            <a:off x="743583" y="209619"/>
            <a:ext cx="11055706" cy="707886"/>
          </a:xfrm>
          <a:prstGeom prst="rect">
            <a:avLst/>
          </a:prstGeom>
          <a:noFill/>
        </p:spPr>
        <p:txBody>
          <a:bodyPr wrap="square" rtlCol="0">
            <a:spAutoFit/>
          </a:bodyPr>
          <a:lstStyle/>
          <a:p>
            <a:r>
              <a:rPr lang="en-AU"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is looking for people who are not giving up!</a:t>
            </a:r>
          </a:p>
        </p:txBody>
      </p:sp>
      <p:sp>
        <p:nvSpPr>
          <p:cNvPr id="6" name="Slide Number Placeholder 5"/>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373563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up)">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up)">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879911" cy="6858000"/>
          </a:xfrm>
          <a:prstGeom prst="rect">
            <a:avLst/>
          </a:prstGeom>
          <a:effectLst>
            <a:softEdge rad="317500"/>
          </a:effectLst>
        </p:spPr>
      </p:pic>
      <p:sp>
        <p:nvSpPr>
          <p:cNvPr id="3" name="TextBox 2"/>
          <p:cNvSpPr txBox="1"/>
          <p:nvPr/>
        </p:nvSpPr>
        <p:spPr>
          <a:xfrm>
            <a:off x="4889241" y="381000"/>
            <a:ext cx="7147249" cy="1015663"/>
          </a:xfrm>
          <a:prstGeom prst="rect">
            <a:avLst/>
          </a:prstGeom>
          <a:noFill/>
        </p:spPr>
        <p:txBody>
          <a:bodyPr wrap="square" rtlCol="0">
            <a:spAutoFit/>
          </a:bodyPr>
          <a:lstStyle/>
          <a:p>
            <a:pPr algn="ctr"/>
            <a:r>
              <a:rPr lang="en-AU" sz="6000" dirty="0">
                <a:latin typeface="Times New Roman" panose="02020603050405020304" pitchFamily="18" charset="0"/>
                <a:cs typeface="Times New Roman" panose="02020603050405020304" pitchFamily="18" charset="0"/>
              </a:rPr>
              <a:t>Don’t quit!</a:t>
            </a:r>
          </a:p>
        </p:txBody>
      </p:sp>
      <p:sp>
        <p:nvSpPr>
          <p:cNvPr id="4" name="TextBox 3"/>
          <p:cNvSpPr txBox="1"/>
          <p:nvPr/>
        </p:nvSpPr>
        <p:spPr>
          <a:xfrm>
            <a:off x="4991878" y="1492898"/>
            <a:ext cx="7044612" cy="3539430"/>
          </a:xfrm>
          <a:prstGeom prst="rect">
            <a:avLst/>
          </a:prstGeom>
          <a:noFill/>
        </p:spPr>
        <p:txBody>
          <a:bodyPr wrap="square" rtlCol="0">
            <a:spAutoFit/>
          </a:bodyPr>
          <a:lstStyle/>
          <a:p>
            <a:pPr algn="ctr"/>
            <a:r>
              <a:rPr lang="en-AU" sz="3200" dirty="0">
                <a:latin typeface="Times New Roman" panose="02020603050405020304" pitchFamily="18" charset="0"/>
                <a:cs typeface="Times New Roman" panose="02020603050405020304" pitchFamily="18" charset="0"/>
              </a:rPr>
              <a:t>God sees the good in your life. Keep rowing!</a:t>
            </a:r>
          </a:p>
          <a:p>
            <a:pPr algn="ctr"/>
            <a:endParaRPr lang="en-AU" sz="3200" dirty="0">
              <a:latin typeface="Times New Roman" panose="02020603050405020304" pitchFamily="18" charset="0"/>
              <a:cs typeface="Times New Roman" panose="02020603050405020304" pitchFamily="18" charset="0"/>
            </a:endParaRPr>
          </a:p>
          <a:p>
            <a:pPr algn="ctr"/>
            <a:r>
              <a:rPr lang="en-AU" sz="3200" dirty="0">
                <a:latin typeface="Times New Roman" panose="02020603050405020304" pitchFamily="18" charset="0"/>
                <a:cs typeface="Times New Roman" panose="02020603050405020304" pitchFamily="18" charset="0"/>
              </a:rPr>
              <a:t>Hold on to Him with your </a:t>
            </a:r>
          </a:p>
          <a:p>
            <a:pPr marL="457200" indent="-457200" algn="ctr">
              <a:buFont typeface="Arial" panose="020B0604020202020204" pitchFamily="34" charset="0"/>
              <a:buChar char="•"/>
            </a:pPr>
            <a:r>
              <a:rPr lang="en-AU" sz="3200" dirty="0">
                <a:latin typeface="Times New Roman" panose="02020603050405020304" pitchFamily="18" charset="0"/>
                <a:cs typeface="Times New Roman" panose="02020603050405020304" pitchFamily="18" charset="0"/>
              </a:rPr>
              <a:t>Faith</a:t>
            </a:r>
          </a:p>
          <a:p>
            <a:pPr marL="457200" indent="-457200" algn="ctr">
              <a:buFont typeface="Arial" panose="020B0604020202020204" pitchFamily="34" charset="0"/>
              <a:buChar char="•"/>
            </a:pPr>
            <a:r>
              <a:rPr lang="en-AU" sz="3200" dirty="0">
                <a:latin typeface="Times New Roman" panose="02020603050405020304" pitchFamily="18" charset="0"/>
                <a:cs typeface="Times New Roman" panose="02020603050405020304" pitchFamily="18" charset="0"/>
              </a:rPr>
              <a:t>Prayers</a:t>
            </a:r>
          </a:p>
          <a:p>
            <a:pPr marL="457200" indent="-457200" algn="ctr">
              <a:buFont typeface="Arial" panose="020B0604020202020204" pitchFamily="34" charset="0"/>
              <a:buChar char="•"/>
            </a:pPr>
            <a:r>
              <a:rPr lang="en-AU" sz="3200" dirty="0">
                <a:latin typeface="Times New Roman" panose="02020603050405020304" pitchFamily="18" charset="0"/>
                <a:cs typeface="Times New Roman" panose="02020603050405020304" pitchFamily="18" charset="0"/>
              </a:rPr>
              <a:t>Hope</a:t>
            </a:r>
          </a:p>
        </p:txBody>
      </p:sp>
      <p:sp>
        <p:nvSpPr>
          <p:cNvPr id="5" name="Rectangle 4"/>
          <p:cNvSpPr/>
          <p:nvPr/>
        </p:nvSpPr>
        <p:spPr>
          <a:xfrm>
            <a:off x="4991877" y="4789732"/>
            <a:ext cx="6932645" cy="1754326"/>
          </a:xfrm>
          <a:prstGeom prst="rect">
            <a:avLst/>
          </a:prstGeom>
        </p:spPr>
        <p:txBody>
          <a:bodyPr wrap="square">
            <a:spAutoFit/>
          </a:bodyPr>
          <a:lstStyle/>
          <a:p>
            <a:r>
              <a:rPr lang="en-AU" sz="2400" dirty="0"/>
              <a:t>Hebrews 11:1</a:t>
            </a:r>
          </a:p>
          <a:p>
            <a:r>
              <a:rPr lang="en-AU" sz="2800" dirty="0"/>
              <a:t>Now faith is the substance of things hoped for, the evidence of things not seen.                                                     </a:t>
            </a:r>
            <a:r>
              <a:rPr lang="en-AU" dirty="0"/>
              <a:t>NKJV</a:t>
            </a:r>
          </a:p>
        </p:txBody>
      </p:sp>
      <p:sp>
        <p:nvSpPr>
          <p:cNvPr id="6" name="Slide Number Placeholder 5"/>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97273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p:cTn id="3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p:cTn id="3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 calcmode="lin" valueType="num">
                                      <p:cBhvr>
                                        <p:cTn id="46"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4">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anim calcmode="lin" valueType="num">
                                      <p:cBhvr>
                                        <p:cTn id="5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5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55" dur="500"/>
                                        <p:tgtEl>
                                          <p:spTgt spid="4">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 calcmode="lin" valueType="num">
                                      <p:cBhvr>
                                        <p:cTn id="60"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61"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62" dur="500"/>
                                        <p:tgtEl>
                                          <p:spTgt spid="4">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500" fill="hold"/>
                                        <p:tgtEl>
                                          <p:spTgt spid="5"/>
                                        </p:tgtEl>
                                        <p:attrNameLst>
                                          <p:attrName>ppt_w</p:attrName>
                                        </p:attrNameLst>
                                      </p:cBhvr>
                                      <p:tavLst>
                                        <p:tav tm="0">
                                          <p:val>
                                            <p:fltVal val="0"/>
                                          </p:val>
                                        </p:tav>
                                        <p:tav tm="100000">
                                          <p:val>
                                            <p:strVal val="#ppt_w"/>
                                          </p:val>
                                        </p:tav>
                                      </p:tavLst>
                                    </p:anim>
                                    <p:anim calcmode="lin" valueType="num">
                                      <p:cBhvr>
                                        <p:cTn id="68" dur="500" fill="hold"/>
                                        <p:tgtEl>
                                          <p:spTgt spid="5"/>
                                        </p:tgtEl>
                                        <p:attrNameLst>
                                          <p:attrName>ppt_h</p:attrName>
                                        </p:attrNameLst>
                                      </p:cBhvr>
                                      <p:tavLst>
                                        <p:tav tm="0">
                                          <p:val>
                                            <p:fltVal val="0"/>
                                          </p:val>
                                        </p:tav>
                                        <p:tav tm="100000">
                                          <p:val>
                                            <p:strVal val="#ppt_h"/>
                                          </p:val>
                                        </p:tav>
                                      </p:tavLst>
                                    </p:anim>
                                    <p:animEffect transition="in" filter="fade">
                                      <p:cBhvr>
                                        <p:cTn id="6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55972" y="238124"/>
            <a:ext cx="11880056" cy="1477328"/>
          </a:xfrm>
          <a:prstGeom prst="rect">
            <a:avLst/>
          </a:prstGeom>
        </p:spPr>
        <p:txBody>
          <a:bodyPr wrap="square">
            <a:spAutoFit/>
          </a:bodyPr>
          <a:lstStyle/>
          <a:p>
            <a:pPr algn="ctr"/>
            <a:r>
              <a:rPr lang="en-US" sz="3000" dirty="0"/>
              <a:t>“There is no future, there is no past. I live this moment as my last. There's only us, there's only this; forget regret, or life is yours to miss, no other road, no other way, no day but today.”</a:t>
            </a:r>
          </a:p>
        </p:txBody>
      </p:sp>
    </p:spTree>
    <p:extLst>
      <p:ext uri="{BB962C8B-B14F-4D97-AF65-F5344CB8AC3E}">
        <p14:creationId xmlns:p14="http://schemas.microsoft.com/office/powerpoint/2010/main" val="938432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0" y="1676400"/>
            <a:ext cx="4038600" cy="3847207"/>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Principles to learn:</a:t>
            </a:r>
          </a:p>
          <a:p>
            <a:endParaRPr lang="en-AU" sz="3200" dirty="0">
              <a:latin typeface="Arial" panose="020B0604020202020204" pitchFamily="34" charset="0"/>
              <a:cs typeface="Arial" panose="020B0604020202020204" pitchFamily="34" charset="0"/>
            </a:endParaRPr>
          </a:p>
          <a:p>
            <a:pPr algn="ctr"/>
            <a:r>
              <a:rPr lang="en-AU" sz="3600" dirty="0">
                <a:latin typeface="Arial" panose="020B0604020202020204" pitchFamily="34" charset="0"/>
                <a:cs typeface="Arial" panose="020B0604020202020204" pitchFamily="34" charset="0"/>
              </a:rPr>
              <a:t>3. </a:t>
            </a:r>
          </a:p>
          <a:p>
            <a:pPr algn="ctr"/>
            <a:r>
              <a:rPr lang="en-AU" sz="3600" dirty="0">
                <a:latin typeface="Arial" panose="020B0604020202020204" pitchFamily="34" charset="0"/>
                <a:cs typeface="Arial" panose="020B0604020202020204" pitchFamily="34" charset="0"/>
              </a:rPr>
              <a:t>“In the storm you need to pick up some breadcrumbs!”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424" y="724818"/>
            <a:ext cx="8177576" cy="6133182"/>
          </a:xfrm>
          <a:prstGeom prst="rect">
            <a:avLst/>
          </a:prstGeom>
          <a:effectLst>
            <a:softEdge rad="317500"/>
          </a:effectLst>
        </p:spPr>
      </p:pic>
      <p:sp>
        <p:nvSpPr>
          <p:cNvPr id="4" name="Rectangle 3"/>
          <p:cNvSpPr/>
          <p:nvPr/>
        </p:nvSpPr>
        <p:spPr>
          <a:xfrm>
            <a:off x="4609324" y="1294239"/>
            <a:ext cx="3324224" cy="3539430"/>
          </a:xfrm>
          <a:prstGeom prst="rect">
            <a:avLst/>
          </a:prstGeom>
        </p:spPr>
        <p:txBody>
          <a:bodyPr wrap="square">
            <a:spAutoFit/>
          </a:bodyPr>
          <a:lstStyle/>
          <a:p>
            <a:r>
              <a:rPr lang="en-AU" sz="3200" i="1" dirty="0">
                <a:solidFill>
                  <a:schemeClr val="bg1"/>
                </a:solidFill>
                <a:latin typeface="Times New Roman" panose="02020603050405020304" pitchFamily="18" charset="0"/>
                <a:cs typeface="Times New Roman" panose="02020603050405020304" pitchFamily="18" charset="0"/>
              </a:rPr>
              <a:t>Mark 6:52</a:t>
            </a:r>
          </a:p>
          <a:p>
            <a:endParaRPr lang="en-AU" sz="3200" i="1" dirty="0">
              <a:solidFill>
                <a:schemeClr val="bg1"/>
              </a:solidFill>
              <a:latin typeface="Times New Roman" panose="02020603050405020304" pitchFamily="18" charset="0"/>
              <a:cs typeface="Times New Roman" panose="02020603050405020304" pitchFamily="18" charset="0"/>
            </a:endParaRPr>
          </a:p>
          <a:p>
            <a:r>
              <a:rPr lang="en-AU" sz="3200" i="1" dirty="0">
                <a:solidFill>
                  <a:schemeClr val="bg1"/>
                </a:solidFill>
                <a:latin typeface="Times New Roman" panose="02020603050405020304" pitchFamily="18" charset="0"/>
                <a:cs typeface="Times New Roman" panose="02020603050405020304" pitchFamily="18" charset="0"/>
              </a:rPr>
              <a:t> … for they had not understood about the loaves; their hearts were hardened.   NIV</a:t>
            </a:r>
          </a:p>
        </p:txBody>
      </p:sp>
      <p:sp>
        <p:nvSpPr>
          <p:cNvPr id="7" name="TextBox 6"/>
          <p:cNvSpPr txBox="1"/>
          <p:nvPr/>
        </p:nvSpPr>
        <p:spPr>
          <a:xfrm>
            <a:off x="4876802" y="309479"/>
            <a:ext cx="7315198" cy="584775"/>
          </a:xfrm>
          <a:prstGeom prst="rect">
            <a:avLst/>
          </a:prstGeom>
          <a:noFill/>
        </p:spPr>
        <p:txBody>
          <a:bodyPr wrap="square" rtlCol="0">
            <a:spAutoFit/>
          </a:bodyPr>
          <a:lstStyle/>
          <a:p>
            <a:r>
              <a:rPr lang="en-AU" sz="3200" i="1" dirty="0">
                <a:latin typeface="Times New Roman" panose="02020603050405020304" pitchFamily="18" charset="0"/>
                <a:cs typeface="Times New Roman" panose="02020603050405020304" pitchFamily="18" charset="0"/>
              </a:rPr>
              <a:t>God on the shore is God in the storm!</a:t>
            </a:r>
          </a:p>
        </p:txBody>
      </p:sp>
      <p:sp>
        <p:nvSpPr>
          <p:cNvPr id="6" name="TextBox 5"/>
          <p:cNvSpPr txBox="1"/>
          <p:nvPr/>
        </p:nvSpPr>
        <p:spPr>
          <a:xfrm>
            <a:off x="8126963" y="1380931"/>
            <a:ext cx="3498980" cy="4524315"/>
          </a:xfrm>
          <a:prstGeom prst="rect">
            <a:avLst/>
          </a:prstGeom>
          <a:noFill/>
        </p:spPr>
        <p:txBody>
          <a:bodyPr wrap="square" rtlCol="0">
            <a:spAutoFit/>
          </a:bodyPr>
          <a:lstStyle/>
          <a:p>
            <a:r>
              <a:rPr lang="en-AU" sz="3200" i="1" dirty="0">
                <a:solidFill>
                  <a:schemeClr val="bg1"/>
                </a:solidFill>
                <a:latin typeface="Times New Roman" panose="02020603050405020304" pitchFamily="18" charset="0"/>
                <a:cs typeface="Times New Roman" panose="02020603050405020304" pitchFamily="18" charset="0"/>
              </a:rPr>
              <a:t>We are people with needs</a:t>
            </a:r>
          </a:p>
          <a:p>
            <a:pPr marL="457200" indent="-457200">
              <a:buFont typeface="Arial" panose="020B0604020202020204" pitchFamily="34" charset="0"/>
              <a:buChar char="•"/>
            </a:pPr>
            <a:r>
              <a:rPr lang="en-AU" sz="3200" i="1" dirty="0">
                <a:solidFill>
                  <a:schemeClr val="bg1"/>
                </a:solidFill>
                <a:latin typeface="Times New Roman" panose="02020603050405020304" pitchFamily="18" charset="0"/>
                <a:cs typeface="Times New Roman" panose="02020603050405020304" pitchFamily="18" charset="0"/>
              </a:rPr>
              <a:t>You did not do good - God blessed you</a:t>
            </a:r>
          </a:p>
          <a:p>
            <a:pPr marL="457200" indent="-457200">
              <a:buFont typeface="Arial" panose="020B0604020202020204" pitchFamily="34" charset="0"/>
              <a:buChar char="•"/>
            </a:pPr>
            <a:r>
              <a:rPr lang="en-AU" sz="3200" i="1" dirty="0">
                <a:solidFill>
                  <a:schemeClr val="bg1"/>
                </a:solidFill>
                <a:latin typeface="Times New Roman" panose="02020603050405020304" pitchFamily="18" charset="0"/>
                <a:cs typeface="Times New Roman" panose="02020603050405020304" pitchFamily="18" charset="0"/>
              </a:rPr>
              <a:t>Just remember things God have already done (feeing the 5000)</a:t>
            </a:r>
          </a:p>
        </p:txBody>
      </p:sp>
      <p:sp>
        <p:nvSpPr>
          <p:cNvPr id="5" name="Slide Number Placeholder 4"/>
          <p:cNvSpPr>
            <a:spLocks noGrp="1"/>
          </p:cNvSpPr>
          <p:nvPr>
            <p:ph type="sldNum" sz="quarter" idx="12"/>
          </p:nvPr>
        </p:nvSpPr>
        <p:spPr/>
        <p:txBody>
          <a:bodyPr/>
          <a:lstStyle/>
          <a:p>
            <a:fld id="{6D22F896-40B5-4ADD-8801-0D06FADFA095}" type="slidenum">
              <a:rPr lang="en-US" smtClean="0"/>
              <a:t>40</a:t>
            </a:fld>
            <a:endParaRPr lang="en-US" dirty="0"/>
          </a:p>
        </p:txBody>
      </p:sp>
    </p:spTree>
    <p:extLst>
      <p:ext uri="{BB962C8B-B14F-4D97-AF65-F5344CB8AC3E}">
        <p14:creationId xmlns:p14="http://schemas.microsoft.com/office/powerpoint/2010/main" val="150242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up)">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up)">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up)">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up)">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wipe(up)">
                                      <p:cBhvr>
                                        <p:cTn id="4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918"/>
            <a:ext cx="5424678" cy="6858000"/>
          </a:xfrm>
          <a:prstGeom prst="rect">
            <a:avLst/>
          </a:prstGeom>
          <a:effectLst>
            <a:softEdge rad="635000"/>
          </a:effectLst>
        </p:spPr>
      </p:pic>
      <p:sp>
        <p:nvSpPr>
          <p:cNvPr id="3" name="TextBox 2"/>
          <p:cNvSpPr txBox="1"/>
          <p:nvPr/>
        </p:nvSpPr>
        <p:spPr>
          <a:xfrm>
            <a:off x="5424678" y="550506"/>
            <a:ext cx="6611812" cy="1077218"/>
          </a:xfrm>
          <a:prstGeom prst="rect">
            <a:avLst/>
          </a:prstGeom>
          <a:noFill/>
        </p:spPr>
        <p:txBody>
          <a:bodyPr wrap="square" rtlCol="0">
            <a:spAutoFit/>
          </a:bodyPr>
          <a:lstStyle/>
          <a:p>
            <a:r>
              <a:rPr lang="en-AU" sz="3200" i="1" dirty="0">
                <a:latin typeface="Times New Roman" panose="02020603050405020304" pitchFamily="18" charset="0"/>
                <a:cs typeface="Times New Roman" panose="02020603050405020304" pitchFamily="18" charset="0"/>
              </a:rPr>
              <a:t>There comes somebody walking on the water</a:t>
            </a:r>
          </a:p>
        </p:txBody>
      </p:sp>
      <p:sp>
        <p:nvSpPr>
          <p:cNvPr id="4" name="Rectangle 3"/>
          <p:cNvSpPr/>
          <p:nvPr/>
        </p:nvSpPr>
        <p:spPr>
          <a:xfrm>
            <a:off x="5682584" y="2184738"/>
            <a:ext cx="6096000" cy="3877985"/>
          </a:xfrm>
          <a:prstGeom prst="rect">
            <a:avLst/>
          </a:prstGeom>
        </p:spPr>
        <p:txBody>
          <a:bodyPr>
            <a:spAutoFit/>
          </a:bodyPr>
          <a:lstStyle/>
          <a:p>
            <a:r>
              <a:rPr lang="en-US" sz="3200" dirty="0"/>
              <a:t>"The Lord is near to those who have a broken heart and saves such as have a broken spirit. Many are the afflictions of the righteous, But the Lord delivers him from them all." </a:t>
            </a:r>
          </a:p>
          <a:p>
            <a:pPr algn="r"/>
            <a:endParaRPr lang="en-US" dirty="0"/>
          </a:p>
          <a:p>
            <a:pPr algn="r"/>
            <a:r>
              <a:rPr lang="en-US" dirty="0"/>
              <a:t>- Psalm 34:18-19 </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55391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74" y="1796429"/>
            <a:ext cx="4038600" cy="3293209"/>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Principles to learn:</a:t>
            </a:r>
          </a:p>
          <a:p>
            <a:endParaRPr lang="en-AU" sz="3200" dirty="0">
              <a:latin typeface="Arial" panose="020B0604020202020204" pitchFamily="34" charset="0"/>
              <a:cs typeface="Arial" panose="020B0604020202020204" pitchFamily="34" charset="0"/>
            </a:endParaRPr>
          </a:p>
          <a:p>
            <a:pPr algn="ctr"/>
            <a:r>
              <a:rPr lang="en-AU" sz="3600" dirty="0">
                <a:latin typeface="Arial" panose="020B0604020202020204" pitchFamily="34" charset="0"/>
                <a:cs typeface="Arial" panose="020B0604020202020204" pitchFamily="34" charset="0"/>
              </a:rPr>
              <a:t>4. </a:t>
            </a:r>
          </a:p>
          <a:p>
            <a:pPr algn="ctr"/>
            <a:r>
              <a:rPr lang="en-AU" sz="3600" dirty="0">
                <a:latin typeface="Arial" panose="020B0604020202020204" pitchFamily="34" charset="0"/>
                <a:cs typeface="Arial" panose="020B0604020202020204" pitchFamily="34" charset="0"/>
              </a:rPr>
              <a:t>Always remember to welcome Jesus on board!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424" y="724818"/>
            <a:ext cx="8177576" cy="6133182"/>
          </a:xfrm>
          <a:prstGeom prst="rect">
            <a:avLst/>
          </a:prstGeom>
          <a:effectLst>
            <a:softEdge rad="317500"/>
          </a:effectLst>
        </p:spPr>
      </p:pic>
      <p:sp>
        <p:nvSpPr>
          <p:cNvPr id="4" name="Rectangle 3"/>
          <p:cNvSpPr/>
          <p:nvPr/>
        </p:nvSpPr>
        <p:spPr>
          <a:xfrm>
            <a:off x="4609324" y="1294239"/>
            <a:ext cx="3324224" cy="4524315"/>
          </a:xfrm>
          <a:prstGeom prst="rect">
            <a:avLst/>
          </a:prstGeom>
        </p:spPr>
        <p:txBody>
          <a:bodyPr wrap="square">
            <a:spAutoFit/>
          </a:bodyPr>
          <a:lstStyle/>
          <a:p>
            <a:r>
              <a:rPr lang="en-AU" sz="3200" i="1" dirty="0">
                <a:solidFill>
                  <a:schemeClr val="bg1"/>
                </a:solidFill>
                <a:latin typeface="Times New Roman" panose="02020603050405020304" pitchFamily="18" charset="0"/>
                <a:cs typeface="Times New Roman" panose="02020603050405020304" pitchFamily="18" charset="0"/>
              </a:rPr>
              <a:t>Mark 6:48-49</a:t>
            </a:r>
          </a:p>
          <a:p>
            <a:r>
              <a:rPr lang="en-AU" sz="3200" i="1" dirty="0">
                <a:solidFill>
                  <a:schemeClr val="bg1"/>
                </a:solidFill>
                <a:latin typeface="Times New Roman" panose="02020603050405020304" pitchFamily="18" charset="0"/>
                <a:cs typeface="Times New Roman" panose="02020603050405020304" pitchFamily="18" charset="0"/>
              </a:rPr>
              <a:t>48 He saw the disciples straining at the oars, because the wind was against them. About the fourth watch of the night he went out to</a:t>
            </a:r>
          </a:p>
        </p:txBody>
      </p:sp>
      <p:sp>
        <p:nvSpPr>
          <p:cNvPr id="7" name="TextBox 6"/>
          <p:cNvSpPr txBox="1"/>
          <p:nvPr/>
        </p:nvSpPr>
        <p:spPr>
          <a:xfrm>
            <a:off x="3921118" y="468099"/>
            <a:ext cx="8177576" cy="584775"/>
          </a:xfrm>
          <a:prstGeom prst="rect">
            <a:avLst/>
          </a:prstGeom>
          <a:noFill/>
        </p:spPr>
        <p:txBody>
          <a:bodyPr wrap="square" rtlCol="0">
            <a:spAutoFit/>
          </a:bodyPr>
          <a:lstStyle/>
          <a:p>
            <a:r>
              <a:rPr lang="en-AU" sz="3200" i="1" dirty="0">
                <a:latin typeface="Times New Roman" panose="02020603050405020304" pitchFamily="18" charset="0"/>
                <a:cs typeface="Times New Roman" panose="02020603050405020304" pitchFamily="18" charset="0"/>
              </a:rPr>
              <a:t>Miracle is at your grasp. Invite Him to your life!</a:t>
            </a:r>
          </a:p>
        </p:txBody>
      </p:sp>
      <p:sp>
        <p:nvSpPr>
          <p:cNvPr id="6" name="TextBox 5"/>
          <p:cNvSpPr txBox="1"/>
          <p:nvPr/>
        </p:nvSpPr>
        <p:spPr>
          <a:xfrm>
            <a:off x="8126963" y="1380931"/>
            <a:ext cx="3498980" cy="2062103"/>
          </a:xfrm>
          <a:prstGeom prst="rect">
            <a:avLst/>
          </a:prstGeom>
          <a:noFill/>
        </p:spPr>
        <p:txBody>
          <a:bodyPr wrap="square" rtlCol="0">
            <a:spAutoFit/>
          </a:bodyPr>
          <a:lstStyle/>
          <a:p>
            <a:r>
              <a:rPr lang="en-AU" sz="3200" i="1" dirty="0">
                <a:solidFill>
                  <a:schemeClr val="bg1"/>
                </a:solidFill>
                <a:latin typeface="Times New Roman" panose="02020603050405020304" pitchFamily="18" charset="0"/>
                <a:cs typeface="Times New Roman" panose="02020603050405020304" pitchFamily="18" charset="0"/>
              </a:rPr>
              <a:t>them, walking on the lake. </a:t>
            </a:r>
            <a:r>
              <a:rPr lang="en-AU"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was about to pass by them,      </a:t>
            </a:r>
            <a:r>
              <a:rPr lang="en-AU" sz="3200" i="1" dirty="0">
                <a:solidFill>
                  <a:schemeClr val="bg1"/>
                </a:solidFill>
                <a:latin typeface="Times New Roman" panose="02020603050405020304" pitchFamily="18" charset="0"/>
                <a:cs typeface="Times New Roman" panose="02020603050405020304" pitchFamily="18" charset="0"/>
              </a:rPr>
              <a:t>        NIV</a:t>
            </a:r>
          </a:p>
        </p:txBody>
      </p:sp>
      <p:sp>
        <p:nvSpPr>
          <p:cNvPr id="5" name="TextBox 4"/>
          <p:cNvSpPr txBox="1"/>
          <p:nvPr/>
        </p:nvSpPr>
        <p:spPr>
          <a:xfrm>
            <a:off x="8126963" y="3601616"/>
            <a:ext cx="3498980" cy="2554545"/>
          </a:xfrm>
          <a:prstGeom prst="rect">
            <a:avLst/>
          </a:prstGeom>
          <a:noFill/>
        </p:spPr>
        <p:txBody>
          <a:bodyPr wrap="square" rtlCol="0">
            <a:spAutoFit/>
          </a:bodyPr>
          <a:lstStyle/>
          <a:p>
            <a:r>
              <a:rPr lang="en-AU" sz="3200" dirty="0">
                <a:solidFill>
                  <a:schemeClr val="bg1"/>
                </a:solidFill>
                <a:latin typeface="Times New Roman" panose="02020603050405020304" pitchFamily="18" charset="0"/>
                <a:cs typeface="Times New Roman" panose="02020603050405020304" pitchFamily="18" charset="0"/>
              </a:rPr>
              <a:t>Just by going through the motions might make us not notice the presence of Jesus.</a:t>
            </a:r>
          </a:p>
        </p:txBody>
      </p:sp>
      <p:sp>
        <p:nvSpPr>
          <p:cNvPr id="8" name="Slide Number Placeholder 7"/>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6047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up)">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up)">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7" grpId="0"/>
      <p:bldP spid="6"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99723" y="202554"/>
            <a:ext cx="7149714" cy="584775"/>
          </a:xfrm>
          <a:prstGeom prst="rect">
            <a:avLst/>
          </a:prstGeom>
        </p:spPr>
        <p:txBody>
          <a:bodyPr wrap="none">
            <a:spAutoFit/>
          </a:bodyPr>
          <a:lstStyle/>
          <a:p>
            <a:r>
              <a:rPr lang="en-AU"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Remember to row by divine instructions</a:t>
            </a:r>
          </a:p>
        </p:txBody>
      </p:sp>
      <p:sp>
        <p:nvSpPr>
          <p:cNvPr id="4" name="Rectangle 3"/>
          <p:cNvSpPr/>
          <p:nvPr/>
        </p:nvSpPr>
        <p:spPr>
          <a:xfrm>
            <a:off x="199722" y="787329"/>
            <a:ext cx="5230693" cy="1569660"/>
          </a:xfrm>
          <a:prstGeom prst="rect">
            <a:avLst/>
          </a:prstGeom>
        </p:spPr>
        <p:txBody>
          <a:bodyPr wrap="square">
            <a:spAutoFit/>
          </a:bodyPr>
          <a:lstStyle/>
          <a:p>
            <a:r>
              <a:rPr lang="en-AU"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Even though You can’t see God in the storm, He sees me all the time</a:t>
            </a:r>
          </a:p>
        </p:txBody>
      </p:sp>
      <p:sp>
        <p:nvSpPr>
          <p:cNvPr id="5" name="Rectangle 4"/>
          <p:cNvSpPr/>
          <p:nvPr/>
        </p:nvSpPr>
        <p:spPr>
          <a:xfrm>
            <a:off x="199721" y="2254352"/>
            <a:ext cx="5100066" cy="2062103"/>
          </a:xfrm>
          <a:prstGeom prst="rect">
            <a:avLst/>
          </a:prstGeom>
        </p:spPr>
        <p:txBody>
          <a:bodyPr wrap="square">
            <a:spAutoFit/>
          </a:bodyPr>
          <a:lstStyle/>
          <a:p>
            <a:r>
              <a:rPr lang="en-AU"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Pick up some breadcrumbs in the storm</a:t>
            </a:r>
          </a:p>
          <a:p>
            <a:r>
              <a:rPr lang="en-AU"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Always remember to welcome Jesus on board!</a:t>
            </a:r>
          </a:p>
        </p:txBody>
      </p:sp>
      <p:sp>
        <p:nvSpPr>
          <p:cNvPr id="6" name="Slide Number Placeholder 5"/>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5395091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up)">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up)">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99F395-9F3B-4C9C-A35E-1022ACC03141}"/>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3076" name="Picture 4" descr="Image result for grand daughter of bobby kennedy dies">
            <a:extLst>
              <a:ext uri="{FF2B5EF4-FFF2-40B4-BE49-F238E27FC236}">
                <a16:creationId xmlns:a16="http://schemas.microsoft.com/office/drawing/2014/main" id="{12336AEA-6BDC-4A1C-9CE0-64B2A24393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843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A13D98-2130-4A47-9668-6EEC6F9CCAB2}"/>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4098" name="Picture 2" descr="Employees of Gol airlines embrace after observing a minute of silence in memory of the 155 passengers and crew of flight 1907 that crashed into the Amazon jungle last September 29 in the worst air disaster in Brazil's history, in Sao Paulo's Congonhas airport October 5, 2006. REUTERS/Rickey Rogers (BRAZIL)">
            <a:extLst>
              <a:ext uri="{FF2B5EF4-FFF2-40B4-BE49-F238E27FC236}">
                <a16:creationId xmlns:a16="http://schemas.microsoft.com/office/drawing/2014/main" id="{73AE1543-7FEC-4B2A-A026-DAB324D3B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12" y="2379620"/>
            <a:ext cx="10377487" cy="447838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DB845DC-78FE-4689-ACC4-61A18C353245}"/>
              </a:ext>
            </a:extLst>
          </p:cNvPr>
          <p:cNvSpPr/>
          <p:nvPr/>
        </p:nvSpPr>
        <p:spPr>
          <a:xfrm>
            <a:off x="1814512" y="746125"/>
            <a:ext cx="10203656" cy="1754326"/>
          </a:xfrm>
          <a:prstGeom prst="rect">
            <a:avLst/>
          </a:prstGeom>
        </p:spPr>
        <p:txBody>
          <a:bodyPr wrap="square">
            <a:spAutoFit/>
          </a:bodyPr>
          <a:lstStyle/>
          <a:p>
            <a:pPr algn="r"/>
            <a:r>
              <a:rPr lang="en-US" sz="5400" i="1" dirty="0">
                <a:effectLst>
                  <a:outerShdw blurRad="38100" dist="38100" dir="2700000" algn="tl">
                    <a:srgbClr val="000000">
                      <a:alpha val="43137"/>
                    </a:srgbClr>
                  </a:outerShdw>
                </a:effectLst>
                <a:latin typeface="Neue Helvetica W01"/>
              </a:rPr>
              <a:t>Depression is the no. 1 cause of ill health and disability worldwide</a:t>
            </a:r>
          </a:p>
        </p:txBody>
      </p:sp>
    </p:spTree>
    <p:extLst>
      <p:ext uri="{BB962C8B-B14F-4D97-AF65-F5344CB8AC3E}">
        <p14:creationId xmlns:p14="http://schemas.microsoft.com/office/powerpoint/2010/main" val="1549931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9045"/>
          </a:xfrm>
          <a:prstGeom prst="rect">
            <a:avLst/>
          </a:prstGeom>
        </p:spPr>
      </p:pic>
      <p:sp>
        <p:nvSpPr>
          <p:cNvPr id="4" name="Rectangle 3"/>
          <p:cNvSpPr/>
          <p:nvPr/>
        </p:nvSpPr>
        <p:spPr>
          <a:xfrm>
            <a:off x="343437" y="98728"/>
            <a:ext cx="6096000" cy="2554545"/>
          </a:xfrm>
          <a:prstGeom prst="rect">
            <a:avLst/>
          </a:prstGeom>
        </p:spPr>
        <p:txBody>
          <a:bodyPr>
            <a:spAutoFit/>
          </a:bodyPr>
          <a:lstStyle/>
          <a:p>
            <a:r>
              <a:rPr lang="en-US" sz="3200" dirty="0">
                <a:solidFill>
                  <a:srgbClr val="000000"/>
                </a:solidFill>
                <a:effectLst>
                  <a:outerShdw blurRad="38100" dist="38100" dir="2700000" algn="tl">
                    <a:srgbClr val="000000">
                      <a:alpha val="43137"/>
                    </a:srgbClr>
                  </a:outerShdw>
                </a:effectLst>
              </a:rPr>
              <a:t>Atomic scientists set to make 'major announcement' about Doomsday Clock…</a:t>
            </a:r>
          </a:p>
          <a:p>
            <a:endParaRPr lang="en-US" sz="3200" u="none" strike="noStrike" dirty="0">
              <a:solidFill>
                <a:srgbClr val="000000"/>
              </a:solidFill>
              <a:effectLst>
                <a:outerShdw blurRad="38100" dist="38100" dir="2700000" algn="tl">
                  <a:srgbClr val="000000">
                    <a:alpha val="43137"/>
                  </a:srgbClr>
                </a:outerShdw>
              </a:effectLst>
            </a:endParaRPr>
          </a:p>
          <a:p>
            <a:r>
              <a:rPr lang="en-US" sz="3200" dirty="0">
                <a:solidFill>
                  <a:srgbClr val="000000"/>
                </a:solidFill>
                <a:effectLst>
                  <a:outerShdw blurRad="38100" dist="38100" dir="2700000" algn="tl">
                    <a:srgbClr val="000000">
                      <a:alpha val="43137"/>
                    </a:srgbClr>
                  </a:outerShdw>
                </a:effectLst>
              </a:rPr>
              <a:t>11:58 PM</a:t>
            </a:r>
            <a:endParaRPr lang="en-US" sz="3200" u="none" strike="noStrike"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611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8772" y="1407730"/>
            <a:ext cx="6145427" cy="2554545"/>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Going through seasons</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Weeping and laughter</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Winning and losing</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Up and down</a:t>
            </a:r>
          </a:p>
          <a:p>
            <a:pPr marL="457200" indent="-457200">
              <a:buFont typeface="Arial" panose="020B0604020202020204" pitchFamily="34" charset="0"/>
              <a:buChar char="•"/>
            </a:pPr>
            <a:r>
              <a:rPr lang="en-AU" sz="3200" dirty="0">
                <a:latin typeface="Arial" panose="020B0604020202020204" pitchFamily="34" charset="0"/>
                <a:cs typeface="Arial" panose="020B0604020202020204" pitchFamily="34" charset="0"/>
              </a:rPr>
              <a:t>Joy and sadness</a:t>
            </a:r>
          </a:p>
        </p:txBody>
      </p:sp>
      <p:sp>
        <p:nvSpPr>
          <p:cNvPr id="3" name="TextBox 2"/>
          <p:cNvSpPr txBox="1"/>
          <p:nvPr/>
        </p:nvSpPr>
        <p:spPr>
          <a:xfrm>
            <a:off x="6459037" y="494780"/>
            <a:ext cx="5288692" cy="1754326"/>
          </a:xfrm>
          <a:prstGeom prst="rect">
            <a:avLst/>
          </a:prstGeom>
          <a:noFill/>
        </p:spPr>
        <p:txBody>
          <a:bodyPr wrap="square" rtlCol="0">
            <a:spAutoFit/>
          </a:bodyPr>
          <a:lstStyle/>
          <a:p>
            <a:pPr algn="ctr"/>
            <a:r>
              <a:rPr lang="en-AU" sz="5400" dirty="0">
                <a:latin typeface="Arial" panose="020B0604020202020204" pitchFamily="34" charset="0"/>
                <a:cs typeface="Arial" panose="020B0604020202020204" pitchFamily="34" charset="0"/>
              </a:rPr>
              <a:t>Did GOD abandon 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53" y="4141527"/>
            <a:ext cx="6574942" cy="2629976"/>
          </a:xfrm>
          <a:prstGeom prst="rect">
            <a:avLst/>
          </a:prstGeom>
          <a:effectLst>
            <a:softEdge rad="127000"/>
          </a:effectLst>
        </p:spPr>
      </p:pic>
      <p:sp>
        <p:nvSpPr>
          <p:cNvPr id="5" name="Slide Number Placeholder 4"/>
          <p:cNvSpPr>
            <a:spLocks noGrp="1"/>
          </p:cNvSpPr>
          <p:nvPr>
            <p:ph type="sldNum" sz="quarter" idx="12"/>
          </p:nvPr>
        </p:nvSpPr>
        <p:spPr/>
        <p:txBody>
          <a:bodyPr/>
          <a:lstStyle/>
          <a:p>
            <a:fld id="{6D22F896-40B5-4ADD-8801-0D06FADFA095}" type="slidenum">
              <a:rPr lang="en-US" smtClean="0"/>
              <a:t>8</a:t>
            </a:fld>
            <a:endParaRPr lang="en-US" dirty="0"/>
          </a:p>
        </p:txBody>
      </p:sp>
      <p:sp>
        <p:nvSpPr>
          <p:cNvPr id="6" name="Rectangle 5"/>
          <p:cNvSpPr/>
          <p:nvPr/>
        </p:nvSpPr>
        <p:spPr>
          <a:xfrm>
            <a:off x="8034821" y="2428358"/>
            <a:ext cx="2137124" cy="1323439"/>
          </a:xfrm>
          <a:prstGeom prst="rect">
            <a:avLst/>
          </a:prstGeom>
          <a:noFill/>
          <a:effectLst>
            <a:outerShdw blurRad="50800" dist="50800" dir="5400000" algn="ctr" rotWithShape="0">
              <a:srgbClr val="FFFF00"/>
            </a:outerShdw>
          </a:effectLst>
        </p:spPr>
        <p:txBody>
          <a:bodyPr wrap="none" lIns="91440" tIns="45720" rIns="91440" bIns="45720">
            <a:spAutoFit/>
          </a:bodyPr>
          <a:lstStyle/>
          <a:p>
            <a:pPr algn="ctr"/>
            <a:r>
              <a:rPr lang="en-US" sz="8000" cap="none" spc="0" dirty="0">
                <a:ln w="10160">
                  <a:solidFill>
                    <a:schemeClr val="accent5"/>
                  </a:solidFill>
                  <a:prstDash val="solid"/>
                </a:ln>
                <a:solidFill>
                  <a:srgbClr val="FFFFFF"/>
                </a:solidFill>
              </a:rPr>
              <a:t>NO!</a:t>
            </a:r>
          </a:p>
        </p:txBody>
      </p:sp>
      <p:sp>
        <p:nvSpPr>
          <p:cNvPr id="7" name="Rectangle 6">
            <a:extLst>
              <a:ext uri="{FF2B5EF4-FFF2-40B4-BE49-F238E27FC236}">
                <a16:creationId xmlns:a16="http://schemas.microsoft.com/office/drawing/2014/main" id="{84676BE7-DD85-408C-83D7-187812F2CC29}"/>
              </a:ext>
            </a:extLst>
          </p:cNvPr>
          <p:cNvSpPr/>
          <p:nvPr/>
        </p:nvSpPr>
        <p:spPr>
          <a:xfrm>
            <a:off x="7188468" y="3962275"/>
            <a:ext cx="4559261" cy="2585323"/>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WHY</a:t>
            </a:r>
          </a:p>
          <a:p>
            <a:pPr algn="ctr"/>
            <a:r>
              <a:rPr lang="en-US" sz="5400" dirty="0">
                <a:ln w="0"/>
                <a:effectLst>
                  <a:outerShdw blurRad="38100" dist="19050" dir="2700000" algn="tl" rotWithShape="0">
                    <a:schemeClr val="dk1">
                      <a:alpha val="40000"/>
                    </a:schemeClr>
                  </a:outerShdw>
                </a:effectLst>
              </a:rPr>
              <a:t>Is this all</a:t>
            </a:r>
          </a:p>
          <a:p>
            <a:pPr algn="ctr"/>
            <a:r>
              <a:rPr lang="en-US" sz="5400" b="0" cap="none" spc="0" dirty="0">
                <a:ln w="0"/>
                <a:solidFill>
                  <a:schemeClr val="tx1"/>
                </a:solidFill>
                <a:effectLst>
                  <a:outerShdw blurRad="38100" dist="19050" dir="2700000" algn="tl" rotWithShape="0">
                    <a:schemeClr val="dk1">
                      <a:alpha val="40000"/>
                    </a:schemeClr>
                  </a:outerShdw>
                </a:effectLst>
              </a:rPr>
              <a:t>HAPPENING?</a:t>
            </a:r>
          </a:p>
        </p:txBody>
      </p:sp>
    </p:spTree>
    <p:extLst>
      <p:ext uri="{BB962C8B-B14F-4D97-AF65-F5344CB8AC3E}">
        <p14:creationId xmlns:p14="http://schemas.microsoft.com/office/powerpoint/2010/main" val="3204124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80">
                                          <p:stCondLst>
                                            <p:cond delay="0"/>
                                          </p:stCondLst>
                                        </p:cTn>
                                        <p:tgtEl>
                                          <p:spTgt spid="3"/>
                                        </p:tgtEl>
                                      </p:cBhvr>
                                    </p:animEffect>
                                    <p:anim calcmode="lin" valueType="num">
                                      <p:cBhvr>
                                        <p:cTn id="4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gtEl>
                                      </p:cBhvr>
                                      <p:to x="100000" y="60000"/>
                                    </p:animScale>
                                    <p:animScale>
                                      <p:cBhvr>
                                        <p:cTn id="49" dur="166" decel="50000">
                                          <p:stCondLst>
                                            <p:cond delay="676"/>
                                          </p:stCondLst>
                                        </p:cTn>
                                        <p:tgtEl>
                                          <p:spTgt spid="3"/>
                                        </p:tgtEl>
                                      </p:cBhvr>
                                      <p:to x="100000" y="100000"/>
                                    </p:animScale>
                                    <p:animScale>
                                      <p:cBhvr>
                                        <p:cTn id="50" dur="26">
                                          <p:stCondLst>
                                            <p:cond delay="1312"/>
                                          </p:stCondLst>
                                        </p:cTn>
                                        <p:tgtEl>
                                          <p:spTgt spid="3"/>
                                        </p:tgtEl>
                                      </p:cBhvr>
                                      <p:to x="100000" y="80000"/>
                                    </p:animScale>
                                    <p:animScale>
                                      <p:cBhvr>
                                        <p:cTn id="51" dur="166" decel="50000">
                                          <p:stCondLst>
                                            <p:cond delay="1338"/>
                                          </p:stCondLst>
                                        </p:cTn>
                                        <p:tgtEl>
                                          <p:spTgt spid="3"/>
                                        </p:tgtEl>
                                      </p:cBhvr>
                                      <p:to x="100000" y="100000"/>
                                    </p:animScale>
                                    <p:animScale>
                                      <p:cBhvr>
                                        <p:cTn id="52" dur="26">
                                          <p:stCondLst>
                                            <p:cond delay="1642"/>
                                          </p:stCondLst>
                                        </p:cTn>
                                        <p:tgtEl>
                                          <p:spTgt spid="3"/>
                                        </p:tgtEl>
                                      </p:cBhvr>
                                      <p:to x="100000" y="90000"/>
                                    </p:animScale>
                                    <p:animScale>
                                      <p:cBhvr>
                                        <p:cTn id="53" dur="166" decel="50000">
                                          <p:stCondLst>
                                            <p:cond delay="1668"/>
                                          </p:stCondLst>
                                        </p:cTn>
                                        <p:tgtEl>
                                          <p:spTgt spid="3"/>
                                        </p:tgtEl>
                                      </p:cBhvr>
                                      <p:to x="100000" y="100000"/>
                                    </p:animScale>
                                    <p:animScale>
                                      <p:cBhvr>
                                        <p:cTn id="54" dur="26">
                                          <p:stCondLst>
                                            <p:cond delay="1808"/>
                                          </p:stCondLst>
                                        </p:cTn>
                                        <p:tgtEl>
                                          <p:spTgt spid="3"/>
                                        </p:tgtEl>
                                      </p:cBhvr>
                                      <p:to x="100000" y="95000"/>
                                    </p:animScale>
                                    <p:animScale>
                                      <p:cBhvr>
                                        <p:cTn id="55" dur="166" decel="50000">
                                          <p:stCondLst>
                                            <p:cond delay="1834"/>
                                          </p:stCondLst>
                                        </p:cTn>
                                        <p:tgtEl>
                                          <p:spTgt spid="3"/>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580">
                                          <p:stCondLst>
                                            <p:cond delay="0"/>
                                          </p:stCondLst>
                                        </p:cTn>
                                        <p:tgtEl>
                                          <p:spTgt spid="7"/>
                                        </p:tgtEl>
                                      </p:cBhvr>
                                    </p:animEffect>
                                    <p:anim calcmode="lin" valueType="num">
                                      <p:cBhvr>
                                        <p:cTn id="6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3" dur="26">
                                          <p:stCondLst>
                                            <p:cond delay="650"/>
                                          </p:stCondLst>
                                        </p:cTn>
                                        <p:tgtEl>
                                          <p:spTgt spid="7"/>
                                        </p:tgtEl>
                                      </p:cBhvr>
                                      <p:to x="100000" y="60000"/>
                                    </p:animScale>
                                    <p:animScale>
                                      <p:cBhvr>
                                        <p:cTn id="74" dur="166" decel="50000">
                                          <p:stCondLst>
                                            <p:cond delay="676"/>
                                          </p:stCondLst>
                                        </p:cTn>
                                        <p:tgtEl>
                                          <p:spTgt spid="7"/>
                                        </p:tgtEl>
                                      </p:cBhvr>
                                      <p:to x="100000" y="100000"/>
                                    </p:animScale>
                                    <p:animScale>
                                      <p:cBhvr>
                                        <p:cTn id="75" dur="26">
                                          <p:stCondLst>
                                            <p:cond delay="1312"/>
                                          </p:stCondLst>
                                        </p:cTn>
                                        <p:tgtEl>
                                          <p:spTgt spid="7"/>
                                        </p:tgtEl>
                                      </p:cBhvr>
                                      <p:to x="100000" y="80000"/>
                                    </p:animScale>
                                    <p:animScale>
                                      <p:cBhvr>
                                        <p:cTn id="76" dur="166" decel="50000">
                                          <p:stCondLst>
                                            <p:cond delay="1338"/>
                                          </p:stCondLst>
                                        </p:cTn>
                                        <p:tgtEl>
                                          <p:spTgt spid="7"/>
                                        </p:tgtEl>
                                      </p:cBhvr>
                                      <p:to x="100000" y="100000"/>
                                    </p:animScale>
                                    <p:animScale>
                                      <p:cBhvr>
                                        <p:cTn id="77" dur="26">
                                          <p:stCondLst>
                                            <p:cond delay="1642"/>
                                          </p:stCondLst>
                                        </p:cTn>
                                        <p:tgtEl>
                                          <p:spTgt spid="7"/>
                                        </p:tgtEl>
                                      </p:cBhvr>
                                      <p:to x="100000" y="90000"/>
                                    </p:animScale>
                                    <p:animScale>
                                      <p:cBhvr>
                                        <p:cTn id="78" dur="166" decel="50000">
                                          <p:stCondLst>
                                            <p:cond delay="1668"/>
                                          </p:stCondLst>
                                        </p:cTn>
                                        <p:tgtEl>
                                          <p:spTgt spid="7"/>
                                        </p:tgtEl>
                                      </p:cBhvr>
                                      <p:to x="100000" y="100000"/>
                                    </p:animScale>
                                    <p:animScale>
                                      <p:cBhvr>
                                        <p:cTn id="79" dur="26">
                                          <p:stCondLst>
                                            <p:cond delay="1808"/>
                                          </p:stCondLst>
                                        </p:cTn>
                                        <p:tgtEl>
                                          <p:spTgt spid="7"/>
                                        </p:tgtEl>
                                      </p:cBhvr>
                                      <p:to x="100000" y="95000"/>
                                    </p:animScale>
                                    <p:animScale>
                                      <p:cBhvr>
                                        <p:cTn id="8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 3"/>
          <p:cNvSpPr/>
          <p:nvPr/>
        </p:nvSpPr>
        <p:spPr>
          <a:xfrm>
            <a:off x="1433512" y="1004411"/>
            <a:ext cx="4481513" cy="4893647"/>
          </a:xfrm>
          <a:prstGeom prst="rect">
            <a:avLst/>
          </a:prstGeom>
        </p:spPr>
        <p:txBody>
          <a:bodyPr wrap="square">
            <a:spAutoFit/>
          </a:bodyPr>
          <a:lstStyle/>
          <a:p>
            <a:r>
              <a:rPr lang="en-US" sz="2400" dirty="0">
                <a:solidFill>
                  <a:schemeClr val="bg1"/>
                </a:solidFill>
              </a:rPr>
              <a:t>Genesis 1:14</a:t>
            </a:r>
          </a:p>
          <a:p>
            <a:r>
              <a:rPr lang="en-US" sz="3600" dirty="0">
                <a:solidFill>
                  <a:schemeClr val="bg1"/>
                </a:solidFill>
              </a:rPr>
              <a:t>Let there be lights in the vault of the sky to separate the day from the night, and let them serve as </a:t>
            </a:r>
            <a:r>
              <a:rPr lang="en-US" sz="3600" dirty="0">
                <a:solidFill>
                  <a:srgbClr val="C00000"/>
                </a:solidFill>
                <a:effectLst>
                  <a:outerShdw blurRad="38100" dist="38100" dir="2700000" algn="tl">
                    <a:srgbClr val="000000">
                      <a:alpha val="43137"/>
                    </a:srgbClr>
                  </a:outerShdw>
                </a:effectLst>
              </a:rPr>
              <a:t>signs</a:t>
            </a:r>
            <a:r>
              <a:rPr lang="en-US" sz="3600" dirty="0">
                <a:solidFill>
                  <a:schemeClr val="bg1"/>
                </a:solidFill>
              </a:rPr>
              <a:t> to mark seasons and days and years,           </a:t>
            </a:r>
            <a:r>
              <a:rPr lang="en-US" dirty="0">
                <a:solidFill>
                  <a:schemeClr val="bg1"/>
                </a:solidFill>
              </a:rPr>
              <a:t>TNIV</a:t>
            </a:r>
          </a:p>
        </p:txBody>
      </p:sp>
      <p:pic>
        <p:nvPicPr>
          <p:cNvPr id="6" name="Picture 5"/>
          <p:cNvPicPr>
            <a:picLocks noChangeAspect="1"/>
          </p:cNvPicPr>
          <p:nvPr/>
        </p:nvPicPr>
        <p:blipFill>
          <a:blip r:embed="rId3"/>
          <a:stretch>
            <a:fillRect/>
          </a:stretch>
        </p:blipFill>
        <p:spPr>
          <a:xfrm>
            <a:off x="6433912" y="853033"/>
            <a:ext cx="4658175" cy="5151933"/>
          </a:xfrm>
          <a:prstGeom prst="rect">
            <a:avLst/>
          </a:prstGeom>
          <a:effectLst>
            <a:softEdge rad="317500"/>
          </a:effectLst>
        </p:spPr>
      </p:pic>
    </p:spTree>
    <p:extLst>
      <p:ext uri="{BB962C8B-B14F-4D97-AF65-F5344CB8AC3E}">
        <p14:creationId xmlns:p14="http://schemas.microsoft.com/office/powerpoint/2010/main" val="400834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200"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1210</TotalTime>
  <Words>1556</Words>
  <Application>Microsoft Office PowerPoint</Application>
  <PresentationFormat>Widescreen</PresentationFormat>
  <Paragraphs>220</Paragraphs>
  <Slides>43</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Century Gothic</vt:lpstr>
      <vt:lpstr>Guardian Egyptian Web</vt:lpstr>
      <vt:lpstr>Neue Helvetica W01</vt:lpstr>
      <vt:lpstr>Times New Roman</vt:lpstr>
      <vt:lpstr>Vapor Trail</vt:lpstr>
      <vt:lpstr>The rising storm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significance of these divine appointments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raising storm</dc:title>
  <dc:creator>Andrew Kapusi</dc:creator>
  <cp:lastModifiedBy>Andrew Kapusi</cp:lastModifiedBy>
  <cp:revision>85</cp:revision>
  <dcterms:created xsi:type="dcterms:W3CDTF">2015-01-08T04:46:58Z</dcterms:created>
  <dcterms:modified xsi:type="dcterms:W3CDTF">2019-08-17T03:11:47Z</dcterms:modified>
</cp:coreProperties>
</file>