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9" r:id="rId2"/>
    <p:sldId id="293" r:id="rId3"/>
    <p:sldId id="295" r:id="rId4"/>
    <p:sldId id="294" r:id="rId5"/>
    <p:sldId id="297"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18"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14/11/2024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14/11/2024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14/11/2024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14/11/2024</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991" y="695324"/>
            <a:ext cx="5154829"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286500" y="883590"/>
            <a:ext cx="1854200" cy="369332"/>
          </a:xfrm>
          <a:prstGeom prst="rect">
            <a:avLst/>
          </a:prstGeom>
          <a:noFill/>
        </p:spPr>
        <p:txBody>
          <a:bodyPr wrap="square" rtlCol="0">
            <a:spAutoFit/>
          </a:bodyPr>
          <a:lstStyle/>
          <a:p>
            <a:pPr algn="r"/>
            <a:r>
              <a:rPr lang="en-AU" dirty="0" smtClean="0"/>
              <a:t> </a:t>
            </a:r>
            <a:r>
              <a:rPr lang="en-AU" b="1" dirty="0" smtClean="0"/>
              <a:t>MONGOLIA</a:t>
            </a:r>
            <a:endParaRPr lang="en-AU" b="1" dirty="0"/>
          </a:p>
        </p:txBody>
      </p:sp>
      <p:sp>
        <p:nvSpPr>
          <p:cNvPr id="2" name="Rectangle 1"/>
          <p:cNvSpPr/>
          <p:nvPr/>
        </p:nvSpPr>
        <p:spPr>
          <a:xfrm>
            <a:off x="8631784" y="864024"/>
            <a:ext cx="1604416" cy="369332"/>
          </a:xfrm>
          <a:prstGeom prst="rect">
            <a:avLst/>
          </a:prstGeom>
        </p:spPr>
        <p:txBody>
          <a:bodyPr wrap="square">
            <a:spAutoFit/>
          </a:bodyPr>
          <a:lstStyle/>
          <a:p>
            <a:r>
              <a:rPr lang="en-AU" b="1" dirty="0" smtClean="0"/>
              <a:t>FEBRUARY  </a:t>
            </a:r>
            <a:r>
              <a:rPr lang="en-AU" b="1" dirty="0" smtClean="0"/>
              <a:t>1</a:t>
            </a:r>
            <a:endParaRPr lang="en-AU" b="1" dirty="0"/>
          </a:p>
        </p:txBody>
      </p:sp>
      <p:sp>
        <p:nvSpPr>
          <p:cNvPr id="14" name="Rectangle 13"/>
          <p:cNvSpPr/>
          <p:nvPr/>
        </p:nvSpPr>
        <p:spPr>
          <a:xfrm>
            <a:off x="6553200" y="1453364"/>
            <a:ext cx="53847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Teacher’s Helper</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Part 2</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a:off x="2511753" y="5854265"/>
            <a:ext cx="2421881"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Bold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Batsukh</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8" name="Picture 4" descr="Mongolia Flag&quot; Images – Browse 3,967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1" y="4038457"/>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484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6251"/>
            <a:ext cx="11468100" cy="6186309"/>
          </a:xfrm>
          <a:prstGeom prst="rect">
            <a:avLst/>
          </a:prstGeom>
        </p:spPr>
        <p:txBody>
          <a:bodyPr wrap="square">
            <a:spAutoFit/>
          </a:bodyPr>
          <a:lstStyle/>
          <a:p>
            <a:pPr indent="361950"/>
            <a:r>
              <a:rPr lang="en-US" dirty="0"/>
              <a:t>Editor’s note: </a:t>
            </a:r>
            <a:r>
              <a:rPr lang="en-US" i="1" dirty="0"/>
              <a:t>This is the story of how Bold </a:t>
            </a:r>
            <a:r>
              <a:rPr lang="en-US" i="1" dirty="0" err="1"/>
              <a:t>Batsukh</a:t>
            </a:r>
            <a:r>
              <a:rPr lang="en-US" i="1" dirty="0"/>
              <a:t>, Mongolia’s first Seventh-day Adventist pastor, gave his heart to God in the early 1990s. The story picks up with 13-year old Bold bitterly seeking answers to why his father died unexpectedly. He noticed that his mother was finding answers to her own questions from a teacher from a traditional Mongolian religion. Mother agreed to take the boy to meet the teacher.</a:t>
            </a:r>
          </a:p>
          <a:p>
            <a:pPr indent="361950"/>
            <a:endParaRPr lang="en-US" dirty="0"/>
          </a:p>
          <a:p>
            <a:pPr indent="361950"/>
            <a:r>
              <a:rPr lang="en-US" dirty="0"/>
              <a:t>People crowded outside the teacher’s house every day to ask for advice on how to solve their problems in Mongolia. People sat and waited to be called into the house.</a:t>
            </a:r>
          </a:p>
          <a:p>
            <a:pPr indent="361950"/>
            <a:endParaRPr lang="en-US" dirty="0"/>
          </a:p>
          <a:p>
            <a:pPr indent="361950"/>
            <a:r>
              <a:rPr lang="en-US" dirty="0"/>
              <a:t>When someone entered the house, the teacher asked, “What’s your problem?”</a:t>
            </a:r>
          </a:p>
          <a:p>
            <a:pPr indent="361950"/>
            <a:endParaRPr lang="en-US" dirty="0"/>
          </a:p>
          <a:p>
            <a:pPr indent="361950"/>
            <a:r>
              <a:rPr lang="en-US" dirty="0"/>
              <a:t>Then he listened for a long time. After that, he opened his sacred writings and chanted something from it in the Tibetan language.</a:t>
            </a:r>
          </a:p>
          <a:p>
            <a:pPr indent="361950"/>
            <a:endParaRPr lang="en-US" dirty="0"/>
          </a:p>
          <a:p>
            <a:pPr indent="361950"/>
            <a:r>
              <a:rPr lang="en-US" dirty="0"/>
              <a:t>No one understood what he said because no one spoke Tibetan, but people left the house looking happy.</a:t>
            </a:r>
          </a:p>
          <a:p>
            <a:pPr indent="361950"/>
            <a:endParaRPr lang="en-US" dirty="0"/>
          </a:p>
          <a:p>
            <a:pPr indent="361950"/>
            <a:r>
              <a:rPr lang="en-US" dirty="0"/>
              <a:t>The teacher couldn’t tell Bold why his father had died, but the boy was impressed by him and his sacred writings. Bold thought, “If I could help him, I could spend more time with him, and it would be a good way to get out of going to school!”</a:t>
            </a:r>
          </a:p>
          <a:p>
            <a:pPr indent="361950"/>
            <a:endParaRPr lang="en-US" dirty="0"/>
          </a:p>
          <a:p>
            <a:pPr indent="361950"/>
            <a:r>
              <a:rPr lang="en-US" dirty="0"/>
              <a:t>Back at home, he told Mom, “Maybe I’ll become a teacher, too. Could you ask your teacher if he would train me?”</a:t>
            </a:r>
          </a:p>
          <a:p>
            <a:pPr indent="361950"/>
            <a:endParaRPr lang="en-US" dirty="0"/>
          </a:p>
          <a:p>
            <a:pPr indent="361950"/>
            <a:r>
              <a:rPr lang="en-US" dirty="0"/>
              <a:t>Mother was reluctant, but she agreed to ask</a:t>
            </a:r>
            <a:r>
              <a:rPr lang="en-US" dirty="0" smtClean="0"/>
              <a:t>.</a:t>
            </a:r>
            <a:endParaRPr lang="en-US" dirty="0"/>
          </a:p>
        </p:txBody>
      </p:sp>
    </p:spTree>
    <p:extLst>
      <p:ext uri="{BB962C8B-B14F-4D97-AF65-F5344CB8AC3E}">
        <p14:creationId xmlns:p14="http://schemas.microsoft.com/office/powerpoint/2010/main" val="345489392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7800" y="196652"/>
            <a:ext cx="11785600" cy="6463308"/>
          </a:xfrm>
          <a:prstGeom prst="rect">
            <a:avLst/>
          </a:prstGeom>
        </p:spPr>
        <p:txBody>
          <a:bodyPr wrap="square">
            <a:spAutoFit/>
          </a:bodyPr>
          <a:lstStyle/>
          <a:p>
            <a:pPr indent="361950"/>
            <a:r>
              <a:rPr lang="en-US" dirty="0"/>
              <a:t>A few days later, she returned home from the teacher’s house with a big smile.</a:t>
            </a:r>
          </a:p>
          <a:p>
            <a:pPr indent="361950"/>
            <a:endParaRPr lang="en-US" dirty="0"/>
          </a:p>
          <a:p>
            <a:pPr indent="361950"/>
            <a:r>
              <a:rPr lang="en-US" dirty="0"/>
              <a:t>“The teacher was so happy when I told him your request,” she said. “He said that he has wanted to mentor a boy for a long time.”</a:t>
            </a:r>
          </a:p>
          <a:p>
            <a:pPr indent="361950"/>
            <a:endParaRPr lang="en-US" dirty="0"/>
          </a:p>
          <a:p>
            <a:pPr indent="361950"/>
            <a:r>
              <a:rPr lang="en-US" dirty="0"/>
              <a:t>Bold went to live with the teacher.</a:t>
            </a:r>
          </a:p>
          <a:p>
            <a:pPr indent="361950"/>
            <a:endParaRPr lang="en-US" dirty="0"/>
          </a:p>
          <a:p>
            <a:pPr indent="361950"/>
            <a:r>
              <a:rPr lang="en-US" dirty="0"/>
              <a:t>At 6 o’clock every morning, the teacher poked Bold with a wooden stick to wake him up. Then Bold sat for hours, learning the Tibetan language and memorizing texts from the sacred writings. He also had many chores, cooking for the teacher and cleaning his house.</a:t>
            </a:r>
          </a:p>
          <a:p>
            <a:pPr indent="361950"/>
            <a:endParaRPr lang="en-US" dirty="0"/>
          </a:p>
          <a:p>
            <a:pPr indent="361950"/>
            <a:r>
              <a:rPr lang="en-US" dirty="0"/>
              <a:t>Bold lived with the teacher for two years. He memorized all the texts that the teacher told him to memorize. He did everything that the teacher told him to do. When he was 15, the teacher took him to a monastery where he could be trained to become a teacher, too.</a:t>
            </a:r>
          </a:p>
          <a:p>
            <a:pPr indent="361950"/>
            <a:endParaRPr lang="en-US" dirty="0"/>
          </a:p>
          <a:p>
            <a:pPr indent="361950"/>
            <a:r>
              <a:rPr lang="en-US" dirty="0"/>
              <a:t>The head teacher at the monastery quizzed Bold. “What have you learned?” he asked. “Can you chant this text? Can you chant that text?”</a:t>
            </a:r>
          </a:p>
          <a:p>
            <a:pPr indent="361950"/>
            <a:endParaRPr lang="en-US" dirty="0"/>
          </a:p>
          <a:p>
            <a:pPr indent="361950"/>
            <a:r>
              <a:rPr lang="en-US" dirty="0"/>
              <a:t>Bold, the boy who once had asked many questions, was now able to give many answers from the sacred writings.</a:t>
            </a:r>
          </a:p>
          <a:p>
            <a:pPr indent="361950"/>
            <a:endParaRPr lang="en-US" dirty="0"/>
          </a:p>
          <a:p>
            <a:pPr indent="361950"/>
            <a:r>
              <a:rPr lang="en-US" dirty="0"/>
              <a:t>The head teacher was impressed.</a:t>
            </a:r>
          </a:p>
          <a:p>
            <a:pPr indent="361950"/>
            <a:endParaRPr lang="en-US" dirty="0"/>
          </a:p>
          <a:p>
            <a:pPr indent="361950"/>
            <a:r>
              <a:rPr lang="en-US" dirty="0"/>
              <a:t>“He is well trained,” he told Bold’s </a:t>
            </a:r>
            <a:r>
              <a:rPr lang="en-US" dirty="0" smtClean="0"/>
              <a:t>teacher.</a:t>
            </a:r>
          </a:p>
        </p:txBody>
      </p:sp>
    </p:spTree>
    <p:extLst>
      <p:ext uri="{BB962C8B-B14F-4D97-AF65-F5344CB8AC3E}">
        <p14:creationId xmlns:p14="http://schemas.microsoft.com/office/powerpoint/2010/main" val="255297652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474345"/>
            <a:ext cx="11315700" cy="5909310"/>
          </a:xfrm>
          <a:prstGeom prst="rect">
            <a:avLst/>
          </a:prstGeom>
        </p:spPr>
        <p:txBody>
          <a:bodyPr wrap="square">
            <a:spAutoFit/>
          </a:bodyPr>
          <a:lstStyle/>
          <a:p>
            <a:pPr indent="361950"/>
            <a:r>
              <a:rPr lang="en-US" dirty="0"/>
              <a:t>“But we have just accepted some other boys, and we don’t have any space left. If you come back next year, we will take him first.”</a:t>
            </a:r>
          </a:p>
          <a:p>
            <a:pPr indent="361950"/>
            <a:endParaRPr lang="en-US" dirty="0"/>
          </a:p>
          <a:p>
            <a:pPr indent="361950"/>
            <a:r>
              <a:rPr lang="en-US" dirty="0"/>
              <a:t>It was a turning point. If Bold couldn’t train to become a teacher, he wanted to go back to regular school. He moved back home to Mom and his sister, who was his twin.</a:t>
            </a:r>
          </a:p>
          <a:p>
            <a:pPr indent="361950"/>
            <a:endParaRPr lang="en-US" dirty="0"/>
          </a:p>
          <a:p>
            <a:pPr indent="361950"/>
            <a:r>
              <a:rPr lang="en-US" dirty="0"/>
              <a:t>He hadn’t gone to school for two years, and he was far behind his former classmates. But he wanted to study with them again.</a:t>
            </a:r>
          </a:p>
          <a:p>
            <a:pPr indent="361950"/>
            <a:endParaRPr lang="en-US" dirty="0"/>
          </a:p>
          <a:p>
            <a:pPr indent="361950"/>
            <a:r>
              <a:rPr lang="en-US" dirty="0"/>
              <a:t>Mom spoke with the school principal, and he agreed to allow Bold to study with his old classmates for two months. If he could keep up with them, he could stay in the class.</a:t>
            </a:r>
          </a:p>
          <a:p>
            <a:pPr indent="361950"/>
            <a:endParaRPr lang="en-US" dirty="0"/>
          </a:p>
          <a:p>
            <a:pPr indent="361950"/>
            <a:r>
              <a:rPr lang="en-US" dirty="0"/>
              <a:t>Bold sat in the front row. Unlike before, when he was 13, he now was eager to learn.</a:t>
            </a:r>
          </a:p>
          <a:p>
            <a:pPr indent="361950"/>
            <a:endParaRPr lang="en-US" dirty="0"/>
          </a:p>
          <a:p>
            <a:pPr indent="361950"/>
            <a:r>
              <a:rPr lang="en-US" dirty="0"/>
              <a:t>To his surprise, the schoolwork was easy, and he quickly rose to the top of his class. His classmates couldn’t understand why he was doing so well. He had missed two years of school while they had been studying. Bold only realized later that two years of memorizing texts had cleared and disciplined his mind, enabling him to easily complete his school assignments.</a:t>
            </a:r>
          </a:p>
          <a:p>
            <a:pPr indent="361950"/>
            <a:endParaRPr lang="en-US" dirty="0"/>
          </a:p>
          <a:p>
            <a:pPr indent="361950"/>
            <a:r>
              <a:rPr lang="en-US" dirty="0"/>
              <a:t>After graduating from high school, Bold decided to learn English and become an English teacher. He already spoke Mongolian and Russian, and he thought that a third language wouldn’t be too difficult</a:t>
            </a:r>
            <a:r>
              <a:rPr lang="en-US" dirty="0" smtClean="0"/>
              <a:t>.</a:t>
            </a:r>
            <a:endParaRPr lang="en-US" dirty="0"/>
          </a:p>
        </p:txBody>
      </p:sp>
    </p:spTree>
    <p:extLst>
      <p:ext uri="{BB962C8B-B14F-4D97-AF65-F5344CB8AC3E}">
        <p14:creationId xmlns:p14="http://schemas.microsoft.com/office/powerpoint/2010/main" val="396925400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283151"/>
            <a:ext cx="11607800" cy="5909310"/>
          </a:xfrm>
          <a:prstGeom prst="rect">
            <a:avLst/>
          </a:prstGeom>
        </p:spPr>
        <p:txBody>
          <a:bodyPr wrap="square">
            <a:spAutoFit/>
          </a:bodyPr>
          <a:lstStyle/>
          <a:p>
            <a:pPr indent="361950"/>
            <a:r>
              <a:rPr lang="en-US" dirty="0"/>
              <a:t>But after a few days of university classes, he was failing. English was much harder than he had expected. He wondered what to do. His twin sister had an idea. She had met some Americans, and they were teaching her English. “Come meet the Americans,” she said.</a:t>
            </a:r>
          </a:p>
          <a:p>
            <a:pPr indent="361950"/>
            <a:endParaRPr lang="en-US" dirty="0"/>
          </a:p>
          <a:p>
            <a:pPr indent="361950"/>
            <a:r>
              <a:rPr lang="en-US" dirty="0"/>
              <a:t>Bold wasn’t interested</a:t>
            </a:r>
            <a:r>
              <a:rPr lang="en-US" dirty="0" smtClean="0"/>
              <a:t>. Later</a:t>
            </a:r>
            <a:r>
              <a:rPr lang="en-US" dirty="0"/>
              <a:t>, his sister showed him a New Testament in the Mongolian language.</a:t>
            </a:r>
          </a:p>
          <a:p>
            <a:pPr indent="361950"/>
            <a:endParaRPr lang="en-US" dirty="0"/>
          </a:p>
          <a:p>
            <a:pPr indent="361950"/>
            <a:r>
              <a:rPr lang="en-US" dirty="0"/>
              <a:t>“The Americans are Christians,” she said</a:t>
            </a:r>
            <a:r>
              <a:rPr lang="en-US" dirty="0" smtClean="0"/>
              <a:t>. “</a:t>
            </a:r>
            <a:r>
              <a:rPr lang="en-US" dirty="0"/>
              <a:t>They’re talking about Christ</a:t>
            </a:r>
            <a:r>
              <a:rPr lang="en-US" dirty="0" smtClean="0"/>
              <a:t>.” Bold </a:t>
            </a:r>
            <a:r>
              <a:rPr lang="en-US" dirty="0"/>
              <a:t>was alarmed. “Don’t go to them anymore,” he said. “We have our own traditional religion in Mongolia.”</a:t>
            </a:r>
          </a:p>
          <a:p>
            <a:pPr indent="361950"/>
            <a:endParaRPr lang="en-US" dirty="0"/>
          </a:p>
          <a:p>
            <a:pPr indent="361950"/>
            <a:r>
              <a:rPr lang="en-US" dirty="0"/>
              <a:t>But his sister wouldn’t listen. “These people are really nice,” she said.</a:t>
            </a:r>
          </a:p>
          <a:p>
            <a:pPr indent="361950"/>
            <a:endParaRPr lang="en-US" dirty="0"/>
          </a:p>
          <a:p>
            <a:pPr indent="361950"/>
            <a:r>
              <a:rPr lang="en-US" dirty="0"/>
              <a:t>Bold continued to struggle with his English classes. One day, as he labored over his homework, he remembered the Americans. He thought, “Maybe they could help me with my English.” He promised himself that if the Americans spoke about Christianity, he would show them that their religion was utterly unacceptable for Mongolians. He asked his sister if he could meet them.</a:t>
            </a:r>
          </a:p>
          <a:p>
            <a:pPr indent="361950"/>
            <a:endParaRPr lang="en-US" dirty="0"/>
          </a:p>
          <a:p>
            <a:pPr indent="361950"/>
            <a:r>
              <a:rPr lang="en-US" dirty="0"/>
              <a:t>The sister told the Americans about her brother. One of them replied, “Bring him to our house church this Sabbath.” </a:t>
            </a:r>
          </a:p>
          <a:p>
            <a:pPr indent="361950"/>
            <a:endParaRPr lang="en-US" dirty="0"/>
          </a:p>
          <a:p>
            <a:pPr indent="361950"/>
            <a:r>
              <a:rPr lang="en-US" dirty="0"/>
              <a:t>Pray for the people of Mongolia who, like Bold, are looking for answers. Part of this quarter’s Thirteenth Sabbath Offering will help open a children’s recreation center to share the gospel in Ulaanbaatar, Mongolia. Thank you for planning a generous offering on March 29.</a:t>
            </a:r>
            <a:endParaRPr lang="en-AU" dirty="0"/>
          </a:p>
        </p:txBody>
      </p:sp>
    </p:spTree>
    <p:extLst>
      <p:ext uri="{BB962C8B-B14F-4D97-AF65-F5344CB8AC3E}">
        <p14:creationId xmlns:p14="http://schemas.microsoft.com/office/powerpoint/2010/main" val="179441153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1512</TotalTime>
  <Words>1050</Words>
  <Application>Microsoft Office PowerPoint</Application>
  <PresentationFormat>Custom</PresentationFormat>
  <Paragraphs>63</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142</cp:revision>
  <dcterms:created xsi:type="dcterms:W3CDTF">2020-12-19T10:54:30Z</dcterms:created>
  <dcterms:modified xsi:type="dcterms:W3CDTF">2024-11-14T12:27:43Z</dcterms:modified>
</cp:coreProperties>
</file>