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258" r:id="rId2"/>
    <p:sldId id="287" r:id="rId3"/>
    <p:sldId id="288" r:id="rId4"/>
    <p:sldId id="289" r:id="rId5"/>
    <p:sldId id="328" r:id="rId6"/>
  </p:sldIdLst>
  <p:sldSz cx="12192000" cy="6858000"/>
  <p:notesSz cx="6858000" cy="9144000"/>
  <p:embeddedFontLst>
    <p:embeddedFont>
      <p:font typeface="Impact" panose="020B0806030902050204" pitchFamily="34" charset="0"/>
      <p:regular r:id="rId7"/>
    </p:embeddedFont>
    <p:embeddedFont>
      <p:font typeface="Calibri" panose="020F0502020204030204" pitchFamily="34" charset="0"/>
      <p:regular r:id="rId8"/>
      <p:bold r:id="rId9"/>
      <p:italic r:id="rId10"/>
      <p:boldItalic r:id="rId1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6B0"/>
    <a:srgbClr val="086BA4"/>
    <a:srgbClr val="BBC5AB"/>
    <a:srgbClr val="CFD6C4"/>
    <a:srgbClr val="BCC5AD"/>
    <a:srgbClr val="D9D4BD"/>
    <a:srgbClr val="0C7F96"/>
    <a:srgbClr val="87DA51"/>
    <a:srgbClr val="335BA3"/>
    <a:srgbClr val="2F5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342" y="-14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62196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24795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203553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96754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34767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BB07945-C748-4648-9E79-D2122D56AE8F}" type="datetimeFigureOut">
              <a:rPr lang="es-ES" smtClean="0"/>
              <a:t>25/02/2025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212329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BB07945-C748-4648-9E79-D2122D56AE8F}" type="datetimeFigureOut">
              <a:rPr lang="es-ES" smtClean="0"/>
              <a:t>25/02/2025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1331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BB07945-C748-4648-9E79-D2122D56AE8F}" type="datetimeFigureOut">
              <a:rPr lang="es-ES" smtClean="0"/>
              <a:t>25/02/2025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43622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07945-C748-4648-9E79-D2122D56AE8F}" type="datetimeFigureOut">
              <a:rPr lang="es-ES" smtClean="0"/>
              <a:t>25/02/2025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40556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25/02/2025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36211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25/02/2025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407307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07945-C748-4648-9E79-D2122D56AE8F}" type="datetimeFigureOut">
              <a:rPr lang="es-ES" smtClean="0"/>
              <a:t>25/02/2025</a:t>
            </a:fld>
            <a:endParaRPr lang="es-E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511A6-C0F2-4C57-97BA-FE4A5FBB3F7D}" type="slidenum">
              <a:rPr lang="es-ES" smtClean="0"/>
              <a:t>‹#›</a:t>
            </a:fld>
            <a:endParaRPr lang="es-ES"/>
          </a:p>
        </p:txBody>
      </p:sp>
    </p:spTree>
    <p:extLst>
      <p:ext uri="{BB962C8B-B14F-4D97-AF65-F5344CB8AC3E}">
        <p14:creationId xmlns:p14="http://schemas.microsoft.com/office/powerpoint/2010/main" val="2006433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813" y="738188"/>
            <a:ext cx="5157787" cy="5638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3025739" y="5884144"/>
            <a:ext cx="1393908"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Renato</a:t>
            </a:r>
            <a:endParaRPr lang="en-U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3" name="TextBox 12"/>
          <p:cNvSpPr txBox="1"/>
          <p:nvPr/>
        </p:nvSpPr>
        <p:spPr>
          <a:xfrm>
            <a:off x="6698645" y="887413"/>
            <a:ext cx="1524000" cy="369332"/>
          </a:xfrm>
          <a:prstGeom prst="rect">
            <a:avLst/>
          </a:prstGeom>
          <a:noFill/>
        </p:spPr>
        <p:txBody>
          <a:bodyPr wrap="square" rtlCol="0">
            <a:spAutoFit/>
          </a:bodyPr>
          <a:lstStyle/>
          <a:p>
            <a:pPr algn="r"/>
            <a:r>
              <a:rPr lang="en-AU" b="1" dirty="0" smtClean="0"/>
              <a:t>THAILAND</a:t>
            </a:r>
            <a:endParaRPr lang="en-AU" b="1" dirty="0"/>
          </a:p>
        </p:txBody>
      </p:sp>
      <p:sp>
        <p:nvSpPr>
          <p:cNvPr id="14" name="Rectangle 13"/>
          <p:cNvSpPr/>
          <p:nvPr/>
        </p:nvSpPr>
        <p:spPr>
          <a:xfrm>
            <a:off x="6162674" y="1256745"/>
            <a:ext cx="6029325" cy="1978150"/>
          </a:xfrm>
          <a:prstGeom prst="rect">
            <a:avLst/>
          </a:prstGeom>
          <a:noFill/>
        </p:spPr>
        <p:txBody>
          <a:bodyPr wrap="square" lIns="91440" tIns="45720" rIns="91440" bIns="45720" anchor="ctr">
            <a:no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Missionary or</a:t>
            </a:r>
          </a:p>
          <a:p>
            <a:pPr algn="ctr"/>
            <a:r>
              <a:rPr lang="en-US" sz="54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Vocationary</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p:cNvSpPr txBox="1"/>
          <p:nvPr/>
        </p:nvSpPr>
        <p:spPr>
          <a:xfrm>
            <a:off x="8483600" y="887413"/>
            <a:ext cx="1524000" cy="369332"/>
          </a:xfrm>
          <a:prstGeom prst="rect">
            <a:avLst/>
          </a:prstGeom>
          <a:noFill/>
        </p:spPr>
        <p:txBody>
          <a:bodyPr wrap="square" rtlCol="0">
            <a:spAutoFit/>
          </a:bodyPr>
          <a:lstStyle/>
          <a:p>
            <a:r>
              <a:rPr lang="en-AU" b="1" dirty="0" smtClean="0"/>
              <a:t>April 19</a:t>
            </a:r>
            <a:endParaRPr lang="en-AU" b="1" dirty="0"/>
          </a:p>
        </p:txBody>
      </p:sp>
      <p:pic>
        <p:nvPicPr>
          <p:cNvPr id="1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212" y="4022964"/>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6411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26053"/>
            <a:ext cx="11506200" cy="6186309"/>
          </a:xfrm>
          <a:prstGeom prst="rect">
            <a:avLst/>
          </a:prstGeom>
        </p:spPr>
        <p:txBody>
          <a:bodyPr wrap="square">
            <a:spAutoFit/>
          </a:bodyPr>
          <a:lstStyle/>
          <a:p>
            <a:pPr indent="361950"/>
            <a:r>
              <a:rPr lang="en-US" dirty="0">
                <a:latin typeface="Times New Roman" panose="02020603050405020304" pitchFamily="18" charset="0"/>
                <a:cs typeface="Times New Roman" panose="02020603050405020304" pitchFamily="18" charset="0"/>
              </a:rPr>
              <a:t>Renato stretched in the lobby of </a:t>
            </a:r>
            <a:r>
              <a:rPr lang="en-US" dirty="0" smtClean="0">
                <a:latin typeface="Times New Roman" panose="02020603050405020304" pitchFamily="18" charset="0"/>
                <a:cs typeface="Times New Roman" panose="02020603050405020304" pitchFamily="18" charset="0"/>
              </a:rPr>
              <a:t>his apartment </a:t>
            </a:r>
            <a:r>
              <a:rPr lang="en-US" dirty="0">
                <a:latin typeface="Times New Roman" panose="02020603050405020304" pitchFamily="18" charset="0"/>
                <a:cs typeface="Times New Roman" panose="02020603050405020304" pitchFamily="18" charset="0"/>
              </a:rPr>
              <a:t>building as he got ready for an early morning run in Bangkok, Thailand. The 36-year-old Seventh-day Adventist volunteer had arrived a day earlier to serve as a missionary teacher at an Adventist school</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An elderly woman walked up to him and asked, bluntly, “Who are you</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“A new teacher,” Renato said. “Where are you from?” “Brazil</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“You are far from home. Will you teach at the school</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“Yes</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“Then from this day, you will be my son. I will take care of you</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The next day was Sabbath, and the woman introduced Renato to her husband at church. “So, you are my new son,” the man said. “Don’t worry about your house or your food. Just do your best at work, and we will take care of you</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For the next two weeks, the </a:t>
            </a:r>
            <a:r>
              <a:rPr lang="en-US" dirty="0" smtClean="0">
                <a:latin typeface="Times New Roman" panose="02020603050405020304" pitchFamily="18" charset="0"/>
                <a:cs typeface="Times New Roman" panose="02020603050405020304" pitchFamily="18" charset="0"/>
              </a:rPr>
              <a:t>elderly couple </a:t>
            </a:r>
            <a:r>
              <a:rPr lang="en-US" dirty="0">
                <a:latin typeface="Times New Roman" panose="02020603050405020304" pitchFamily="18" charset="0"/>
                <a:cs typeface="Times New Roman" panose="02020603050405020304" pitchFamily="18" charset="0"/>
              </a:rPr>
              <a:t>invited Renato over to their apartment every day. “Come here, and have tea with us,” the woman said</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“Let’s hear what you have in mind for the next day,” the man said. “Do you need anything</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85466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0200" y="382013"/>
            <a:ext cx="11506200" cy="6186309"/>
          </a:xfrm>
          <a:prstGeom prst="rect">
            <a:avLst/>
          </a:prstGeom>
        </p:spPr>
        <p:txBody>
          <a:bodyPr wrap="square">
            <a:spAutoFit/>
          </a:bodyPr>
          <a:lstStyle/>
          <a:p>
            <a:pPr indent="361950"/>
            <a:r>
              <a:rPr lang="en-US" dirty="0">
                <a:latin typeface="Times New Roman" panose="02020603050405020304" pitchFamily="18" charset="0"/>
                <a:cs typeface="Times New Roman" panose="02020603050405020304" pitchFamily="18" charset="0"/>
              </a:rPr>
              <a:t>On the fifteenth day, the man asked Renato a new question, saying, “Did you come to Thailand to be a missionary or a </a:t>
            </a:r>
            <a:r>
              <a:rPr lang="en-US" dirty="0" err="1">
                <a:latin typeface="Times New Roman" panose="02020603050405020304" pitchFamily="18" charset="0"/>
                <a:cs typeface="Times New Roman" panose="02020603050405020304" pitchFamily="18" charset="0"/>
              </a:rPr>
              <a:t>vacationary</a:t>
            </a:r>
            <a:r>
              <a:rPr lang="en-US" dirty="0">
                <a:latin typeface="Times New Roman" panose="02020603050405020304" pitchFamily="18" charset="0"/>
                <a:cs typeface="Times New Roman" panose="02020603050405020304" pitchFamily="18" charset="0"/>
              </a:rPr>
              <a:t>?” Renato didn’t know what to say. He didn’t reply.</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The man asked the question again. “I need you to think,” he said. “Did you come here to be a missionary or a </a:t>
            </a:r>
            <a:r>
              <a:rPr lang="en-US" dirty="0" err="1">
                <a:latin typeface="Times New Roman" panose="02020603050405020304" pitchFamily="18" charset="0"/>
                <a:cs typeface="Times New Roman" panose="02020603050405020304" pitchFamily="18" charset="0"/>
              </a:rPr>
              <a:t>vacationary</a:t>
            </a:r>
            <a:r>
              <a:rPr lang="en-US" dirty="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Renato understood what he wanted to know. Thailand is a wonderful place. Not only does it have beautiful beaches in the south, but it also is known as “the land of smiles.” Visitors are treated very well. Missionaries could be distracted by opportunities for fun. Renato couldn’t answer the man.</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On the sixteenth day, a Sabbath, Renato went to church and greeted the elderly couple, whom he now saw as his adopted parents. He wanted to chat, but he didn’t have time. First, he had to participate in the church worship service. Then he was leading a potluck for a young adult group. After that, he planned to go home for a nap at 3:30 p.m. He was exhausted.</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While taking the nap, Renato got a phone call. It was the daughter of his adopted parents.</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“Please pray for Dad,” she said. “He isn’t feeling well.” </a:t>
            </a:r>
            <a:br>
              <a:rPr lang="en-US" dirty="0">
                <a:latin typeface="Times New Roman" panose="02020603050405020304" pitchFamily="18" charset="0"/>
                <a:cs typeface="Times New Roman" panose="02020603050405020304" pitchFamily="18" charset="0"/>
              </a:rPr>
            </a:br>
            <a:endParaRPr lang="en-US" dirty="0" smtClean="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Renato left the apartment in his pajamas</a:t>
            </a:r>
            <a:r>
              <a:rPr lang="en-US" dirty="0" smtClean="0">
                <a:latin typeface="Times New Roman" panose="02020603050405020304" pitchFamily="18" charset="0"/>
                <a:cs typeface="Times New Roman" panose="02020603050405020304" pitchFamily="18" charset="0"/>
              </a:rPr>
              <a:t>. He </a:t>
            </a:r>
            <a:r>
              <a:rPr lang="en-US" dirty="0">
                <a:latin typeface="Times New Roman" panose="02020603050405020304" pitchFamily="18" charset="0"/>
                <a:cs typeface="Times New Roman" panose="02020603050405020304" pitchFamily="18" charset="0"/>
              </a:rPr>
              <a:t>saw two ambulances come and go. </a:t>
            </a:r>
            <a:r>
              <a:rPr lang="en-US" dirty="0" smtClean="0">
                <a:latin typeface="Times New Roman" panose="02020603050405020304" pitchFamily="18" charset="0"/>
                <a:cs typeface="Times New Roman" panose="02020603050405020304" pitchFamily="18" charset="0"/>
              </a:rPr>
              <a:t>Then he </a:t>
            </a:r>
            <a:r>
              <a:rPr lang="en-US" dirty="0">
                <a:latin typeface="Times New Roman" panose="02020603050405020304" pitchFamily="18" charset="0"/>
                <a:cs typeface="Times New Roman" panose="02020603050405020304" pitchFamily="18" charset="0"/>
              </a:rPr>
              <a:t>heard the news that his adopted </a:t>
            </a:r>
            <a:r>
              <a:rPr lang="en-US" dirty="0" smtClean="0">
                <a:latin typeface="Times New Roman" panose="02020603050405020304" pitchFamily="18" charset="0"/>
                <a:cs typeface="Times New Roman" panose="02020603050405020304" pitchFamily="18" charset="0"/>
              </a:rPr>
              <a:t>father had </a:t>
            </a:r>
            <a:r>
              <a:rPr lang="en-US" dirty="0">
                <a:latin typeface="Times New Roman" panose="02020603050405020304" pitchFamily="18" charset="0"/>
                <a:cs typeface="Times New Roman" panose="02020603050405020304" pitchFamily="18" charset="0"/>
              </a:rPr>
              <a:t>died. It was all so sudden. He wondered</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What will happen next? What will </a:t>
            </a:r>
            <a:r>
              <a:rPr lang="en-US" dirty="0" smtClean="0">
                <a:latin typeface="Times New Roman" panose="02020603050405020304" pitchFamily="18" charset="0"/>
                <a:cs typeface="Times New Roman" panose="02020603050405020304" pitchFamily="18" charset="0"/>
              </a:rPr>
              <a:t>happen to </a:t>
            </a:r>
            <a:r>
              <a:rPr lang="en-US" dirty="0">
                <a:latin typeface="Times New Roman" panose="02020603050405020304" pitchFamily="18" charset="0"/>
                <a:cs typeface="Times New Roman" panose="02020603050405020304" pitchFamily="18" charset="0"/>
              </a:rPr>
              <a:t>Mom?”</a:t>
            </a: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endParaRPr lang="en-A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3259005"/>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39953"/>
            <a:ext cx="11531600" cy="5909310"/>
          </a:xfrm>
          <a:prstGeom prst="rect">
            <a:avLst/>
          </a:prstGeom>
        </p:spPr>
        <p:txBody>
          <a:bodyPr wrap="square">
            <a:spAutoFit/>
          </a:bodyPr>
          <a:lstStyle/>
          <a:p>
            <a:pPr indent="361950"/>
            <a:r>
              <a:rPr lang="en-US" dirty="0">
                <a:latin typeface="Times New Roman" panose="02020603050405020304" pitchFamily="18" charset="0"/>
                <a:cs typeface="Times New Roman" panose="02020603050405020304" pitchFamily="18" charset="0"/>
              </a:rPr>
              <a:t>Renato had a heart-to-heart talk with </a:t>
            </a:r>
            <a:r>
              <a:rPr lang="en-US" dirty="0" smtClean="0">
                <a:latin typeface="Times New Roman" panose="02020603050405020304" pitchFamily="18" charset="0"/>
                <a:cs typeface="Times New Roman" panose="02020603050405020304" pitchFamily="18" charset="0"/>
              </a:rPr>
              <a:t>God during </a:t>
            </a:r>
            <a:r>
              <a:rPr lang="en-US" dirty="0">
                <a:latin typeface="Times New Roman" panose="02020603050405020304" pitchFamily="18" charset="0"/>
                <a:cs typeface="Times New Roman" panose="02020603050405020304" pitchFamily="18" charset="0"/>
              </a:rPr>
              <a:t>the funeral. “Give me strength </a:t>
            </a:r>
            <a:r>
              <a:rPr lang="en-US" dirty="0" smtClean="0">
                <a:latin typeface="Times New Roman" panose="02020603050405020304" pitchFamily="18" charset="0"/>
                <a:cs typeface="Times New Roman" panose="02020603050405020304" pitchFamily="18" charset="0"/>
              </a:rPr>
              <a:t>to answer </a:t>
            </a:r>
            <a:r>
              <a:rPr lang="en-US" dirty="0">
                <a:latin typeface="Times New Roman" panose="02020603050405020304" pitchFamily="18" charset="0"/>
                <a:cs typeface="Times New Roman" panose="02020603050405020304" pitchFamily="18" charset="0"/>
              </a:rPr>
              <a:t>the question that my adopted </a:t>
            </a:r>
            <a:r>
              <a:rPr lang="en-US" dirty="0" smtClean="0">
                <a:latin typeface="Times New Roman" panose="02020603050405020304" pitchFamily="18" charset="0"/>
                <a:cs typeface="Times New Roman" panose="02020603050405020304" pitchFamily="18" charset="0"/>
              </a:rPr>
              <a:t>father gave </a:t>
            </a:r>
            <a:r>
              <a:rPr lang="en-US" dirty="0">
                <a:latin typeface="Times New Roman" panose="02020603050405020304" pitchFamily="18" charset="0"/>
                <a:cs typeface="Times New Roman" panose="02020603050405020304" pitchFamily="18" charset="0"/>
              </a:rPr>
              <a:t>me,” he prayed. “Did I come here to be </a:t>
            </a:r>
            <a:r>
              <a:rPr lang="en-US" dirty="0" smtClean="0">
                <a:latin typeface="Times New Roman" panose="02020603050405020304" pitchFamily="18" charset="0"/>
                <a:cs typeface="Times New Roman" panose="02020603050405020304" pitchFamily="18" charset="0"/>
              </a:rPr>
              <a:t>a missionary </a:t>
            </a:r>
            <a:r>
              <a:rPr lang="en-US" dirty="0">
                <a:latin typeface="Times New Roman" panose="02020603050405020304" pitchFamily="18" charset="0"/>
                <a:cs typeface="Times New Roman" panose="02020603050405020304" pitchFamily="18" charset="0"/>
              </a:rPr>
              <a:t>or a </a:t>
            </a:r>
            <a:r>
              <a:rPr lang="en-US" dirty="0" err="1">
                <a:latin typeface="Times New Roman" panose="02020603050405020304" pitchFamily="18" charset="0"/>
                <a:cs typeface="Times New Roman" panose="02020603050405020304" pitchFamily="18" charset="0"/>
              </a:rPr>
              <a:t>vacationary</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After the funeral, Renato made a </a:t>
            </a:r>
            <a:r>
              <a:rPr lang="en-US" dirty="0" smtClean="0">
                <a:latin typeface="Times New Roman" panose="02020603050405020304" pitchFamily="18" charset="0"/>
                <a:cs typeface="Times New Roman" panose="02020603050405020304" pitchFamily="18" charset="0"/>
              </a:rPr>
              <a:t>promise to </a:t>
            </a:r>
            <a:r>
              <a:rPr lang="en-US" dirty="0">
                <a:latin typeface="Times New Roman" panose="02020603050405020304" pitchFamily="18" charset="0"/>
                <a:cs typeface="Times New Roman" panose="02020603050405020304" pitchFamily="18" charset="0"/>
              </a:rPr>
              <a:t>his adopted mom. “I came here to be </a:t>
            </a:r>
            <a:r>
              <a:rPr lang="en-US" dirty="0" smtClean="0">
                <a:latin typeface="Times New Roman" panose="02020603050405020304" pitchFamily="18" charset="0"/>
                <a:cs typeface="Times New Roman" panose="02020603050405020304" pitchFamily="18" charset="0"/>
              </a:rPr>
              <a:t>a missionary </a:t>
            </a:r>
            <a:r>
              <a:rPr lang="en-US" dirty="0">
                <a:latin typeface="Times New Roman" panose="02020603050405020304" pitchFamily="18" charset="0"/>
                <a:cs typeface="Times New Roman" panose="02020603050405020304" pitchFamily="18" charset="0"/>
              </a:rPr>
              <a:t>and not a </a:t>
            </a:r>
            <a:r>
              <a:rPr lang="en-US" dirty="0" err="1">
                <a:latin typeface="Times New Roman" panose="02020603050405020304" pitchFamily="18" charset="0"/>
                <a:cs typeface="Times New Roman" panose="02020603050405020304" pitchFamily="18" charset="0"/>
              </a:rPr>
              <a:t>vacationary</a:t>
            </a:r>
            <a:r>
              <a:rPr lang="en-US" dirty="0">
                <a:latin typeface="Times New Roman" panose="02020603050405020304" pitchFamily="18" charset="0"/>
                <a:cs typeface="Times New Roman" panose="02020603050405020304" pitchFamily="18" charset="0"/>
              </a:rPr>
              <a:t>,” he said</a:t>
            </a:r>
            <a:r>
              <a:rPr lang="en-US" dirty="0" smtClean="0">
                <a:latin typeface="Times New Roman" panose="02020603050405020304" pitchFamily="18" charset="0"/>
                <a:cs typeface="Times New Roman" panose="02020603050405020304" pitchFamily="18" charset="0"/>
              </a:rPr>
              <a:t>. He </a:t>
            </a:r>
            <a:r>
              <a:rPr lang="en-US" dirty="0">
                <a:latin typeface="Times New Roman" panose="02020603050405020304" pitchFamily="18" charset="0"/>
                <a:cs typeface="Times New Roman" panose="02020603050405020304" pitchFamily="18" charset="0"/>
              </a:rPr>
              <a:t>knew that it was a decision </a:t>
            </a:r>
            <a:r>
              <a:rPr lang="en-US" dirty="0" smtClean="0">
                <a:latin typeface="Times New Roman" panose="02020603050405020304" pitchFamily="18" charset="0"/>
                <a:cs typeface="Times New Roman" panose="02020603050405020304" pitchFamily="18" charset="0"/>
              </a:rPr>
              <a:t>made through </a:t>
            </a:r>
            <a:r>
              <a:rPr lang="en-US" dirty="0">
                <a:latin typeface="Times New Roman" panose="02020603050405020304" pitchFamily="18" charset="0"/>
                <a:cs typeface="Times New Roman" panose="02020603050405020304" pitchFamily="18" charset="0"/>
              </a:rPr>
              <a:t>trauma. But it was the </a:t>
            </a:r>
            <a:r>
              <a:rPr lang="en-US" dirty="0" smtClean="0">
                <a:latin typeface="Times New Roman" panose="02020603050405020304" pitchFamily="18" charset="0"/>
                <a:cs typeface="Times New Roman" panose="02020603050405020304" pitchFamily="18" charset="0"/>
              </a:rPr>
              <a:t>trauma that </a:t>
            </a:r>
            <a:r>
              <a:rPr lang="en-US" dirty="0">
                <a:latin typeface="Times New Roman" panose="02020603050405020304" pitchFamily="18" charset="0"/>
                <a:cs typeface="Times New Roman" panose="02020603050405020304" pitchFamily="18" charset="0"/>
              </a:rPr>
              <a:t>had given him the strength to </a:t>
            </a:r>
            <a:r>
              <a:rPr lang="en-US" dirty="0" smtClean="0">
                <a:latin typeface="Times New Roman" panose="02020603050405020304" pitchFamily="18" charset="0"/>
                <a:cs typeface="Times New Roman" panose="02020603050405020304" pitchFamily="18" charset="0"/>
              </a:rPr>
              <a:t>make the </a:t>
            </a:r>
            <a:r>
              <a:rPr lang="en-US" dirty="0">
                <a:latin typeface="Times New Roman" panose="02020603050405020304" pitchFamily="18" charset="0"/>
                <a:cs typeface="Times New Roman" panose="02020603050405020304" pitchFamily="18" charset="0"/>
              </a:rPr>
              <a:t>decision. He wished he had made </a:t>
            </a:r>
            <a:r>
              <a:rPr lang="en-US" dirty="0" smtClean="0">
                <a:latin typeface="Times New Roman" panose="02020603050405020304" pitchFamily="18" charset="0"/>
                <a:cs typeface="Times New Roman" panose="02020603050405020304" pitchFamily="18" charset="0"/>
              </a:rPr>
              <a:t>the decision </a:t>
            </a:r>
            <a:r>
              <a:rPr lang="en-US" dirty="0">
                <a:latin typeface="Times New Roman" panose="02020603050405020304" pitchFamily="18" charset="0"/>
                <a:cs typeface="Times New Roman" panose="02020603050405020304" pitchFamily="18" charset="0"/>
              </a:rPr>
              <a:t>much earlier</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After resolving to be a missionary</a:t>
            </a:r>
            <a:r>
              <a:rPr lang="en-US" dirty="0" smtClean="0">
                <a:latin typeface="Times New Roman" panose="02020603050405020304" pitchFamily="18" charset="0"/>
                <a:cs typeface="Times New Roman" panose="02020603050405020304" pitchFamily="18" charset="0"/>
              </a:rPr>
              <a:t>, everything </a:t>
            </a:r>
            <a:r>
              <a:rPr lang="en-US" dirty="0">
                <a:latin typeface="Times New Roman" panose="02020603050405020304" pitchFamily="18" charset="0"/>
                <a:cs typeface="Times New Roman" panose="02020603050405020304" pitchFamily="18" charset="0"/>
              </a:rPr>
              <a:t>seemed to fall in place. Before</a:t>
            </a:r>
            <a:r>
              <a:rPr lang="en-US" dirty="0" smtClean="0">
                <a:latin typeface="Times New Roman" panose="02020603050405020304" pitchFamily="18" charset="0"/>
                <a:cs typeface="Times New Roman" panose="02020603050405020304" pitchFamily="18" charset="0"/>
              </a:rPr>
              <a:t>, Renato </a:t>
            </a:r>
            <a:r>
              <a:rPr lang="en-US" dirty="0">
                <a:latin typeface="Times New Roman" panose="02020603050405020304" pitchFamily="18" charset="0"/>
                <a:cs typeface="Times New Roman" panose="02020603050405020304" pitchFamily="18" charset="0"/>
              </a:rPr>
              <a:t>had wondered if he was </a:t>
            </a:r>
            <a:r>
              <a:rPr lang="en-US" dirty="0" smtClean="0">
                <a:latin typeface="Times New Roman" panose="02020603050405020304" pitchFamily="18" charset="0"/>
                <a:cs typeface="Times New Roman" panose="02020603050405020304" pitchFamily="18" charset="0"/>
              </a:rPr>
              <a:t>starting mission </a:t>
            </a:r>
            <a:r>
              <a:rPr lang="en-US" dirty="0">
                <a:latin typeface="Times New Roman" panose="02020603050405020304" pitchFamily="18" charset="0"/>
                <a:cs typeface="Times New Roman" panose="02020603050405020304" pitchFamily="18" charset="0"/>
              </a:rPr>
              <a:t>work late in life. He was 36, </a:t>
            </a:r>
            <a:r>
              <a:rPr lang="en-US" dirty="0" smtClean="0">
                <a:latin typeface="Times New Roman" panose="02020603050405020304" pitchFamily="18" charset="0"/>
                <a:cs typeface="Times New Roman" panose="02020603050405020304" pitchFamily="18" charset="0"/>
              </a:rPr>
              <a:t>and many </a:t>
            </a:r>
            <a:r>
              <a:rPr lang="en-US" dirty="0">
                <a:latin typeface="Times New Roman" panose="02020603050405020304" pitchFamily="18" charset="0"/>
                <a:cs typeface="Times New Roman" panose="02020603050405020304" pitchFamily="18" charset="0"/>
              </a:rPr>
              <a:t>mission volunteers were in </a:t>
            </a:r>
            <a:r>
              <a:rPr lang="en-US" dirty="0" smtClean="0">
                <a:latin typeface="Times New Roman" panose="02020603050405020304" pitchFamily="18" charset="0"/>
                <a:cs typeface="Times New Roman" panose="02020603050405020304" pitchFamily="18" charset="0"/>
              </a:rPr>
              <a:t>their twenties</a:t>
            </a:r>
            <a:r>
              <a:rPr lang="en-US" dirty="0">
                <a:latin typeface="Times New Roman" panose="02020603050405020304" pitchFamily="18" charset="0"/>
                <a:cs typeface="Times New Roman" panose="02020603050405020304" pitchFamily="18" charset="0"/>
              </a:rPr>
              <a:t>. He had wondered, “Why did I </a:t>
            </a:r>
            <a:r>
              <a:rPr lang="en-US" dirty="0" smtClean="0">
                <a:latin typeface="Times New Roman" panose="02020603050405020304" pitchFamily="18" charset="0"/>
                <a:cs typeface="Times New Roman" panose="02020603050405020304" pitchFamily="18" charset="0"/>
              </a:rPr>
              <a:t>start now</a:t>
            </a:r>
            <a:r>
              <a:rPr lang="en-US" dirty="0">
                <a:latin typeface="Times New Roman" panose="02020603050405020304" pitchFamily="18" charset="0"/>
                <a:cs typeface="Times New Roman" panose="02020603050405020304" pitchFamily="18" charset="0"/>
              </a:rPr>
              <a:t>?” He also had been confused </a:t>
            </a:r>
            <a:r>
              <a:rPr lang="en-US" dirty="0" smtClean="0">
                <a:latin typeface="Times New Roman" panose="02020603050405020304" pitchFamily="18" charset="0"/>
                <a:cs typeface="Times New Roman" panose="02020603050405020304" pitchFamily="18" charset="0"/>
              </a:rPr>
              <a:t>when people </a:t>
            </a:r>
            <a:r>
              <a:rPr lang="en-US" dirty="0">
                <a:latin typeface="Times New Roman" panose="02020603050405020304" pitchFamily="18" charset="0"/>
                <a:cs typeface="Times New Roman" panose="02020603050405020304" pitchFamily="18" charset="0"/>
              </a:rPr>
              <a:t>asked, “How long will you serve as </a:t>
            </a:r>
            <a:r>
              <a:rPr lang="en-US" dirty="0" smtClean="0">
                <a:latin typeface="Times New Roman" panose="02020603050405020304" pitchFamily="18" charset="0"/>
                <a:cs typeface="Times New Roman" panose="02020603050405020304" pitchFamily="18" charset="0"/>
              </a:rPr>
              <a:t>a volunteer</a:t>
            </a:r>
            <a:r>
              <a:rPr lang="en-US" dirty="0">
                <a:latin typeface="Times New Roman" panose="02020603050405020304" pitchFamily="18" charset="0"/>
                <a:cs typeface="Times New Roman" panose="02020603050405020304" pitchFamily="18" charset="0"/>
              </a:rPr>
              <a:t>?” He had not been able to answer</a:t>
            </a:r>
            <a:r>
              <a:rPr lang="en-US" dirty="0" smtClean="0">
                <a:latin typeface="Times New Roman" panose="02020603050405020304" pitchFamily="18" charset="0"/>
                <a:cs typeface="Times New Roman" panose="02020603050405020304" pitchFamily="18" charset="0"/>
              </a:rPr>
              <a:t>. When </a:t>
            </a:r>
            <a:r>
              <a:rPr lang="en-US" dirty="0">
                <a:latin typeface="Times New Roman" panose="02020603050405020304" pitchFamily="18" charset="0"/>
                <a:cs typeface="Times New Roman" panose="02020603050405020304" pitchFamily="18" charset="0"/>
              </a:rPr>
              <a:t>he had arrived in Thailand, he </a:t>
            </a:r>
            <a:r>
              <a:rPr lang="en-US" dirty="0" smtClean="0">
                <a:latin typeface="Times New Roman" panose="02020603050405020304" pitchFamily="18" charset="0"/>
                <a:cs typeface="Times New Roman" panose="02020603050405020304" pitchFamily="18" charset="0"/>
              </a:rPr>
              <a:t>hadn’t been </a:t>
            </a:r>
            <a:r>
              <a:rPr lang="en-US" dirty="0">
                <a:latin typeface="Times New Roman" panose="02020603050405020304" pitchFamily="18" charset="0"/>
                <a:cs typeface="Times New Roman" panose="02020603050405020304" pitchFamily="18" charset="0"/>
              </a:rPr>
              <a:t>sure if he was a missionary or </a:t>
            </a:r>
            <a:r>
              <a:rPr lang="en-US" dirty="0" smtClean="0">
                <a:latin typeface="Times New Roman" panose="02020603050405020304" pitchFamily="18" charset="0"/>
                <a:cs typeface="Times New Roman" panose="02020603050405020304" pitchFamily="18" charset="0"/>
              </a:rPr>
              <a:t>a </a:t>
            </a:r>
            <a:r>
              <a:rPr lang="en-US" dirty="0" err="1" smtClean="0">
                <a:latin typeface="Times New Roman" panose="02020603050405020304" pitchFamily="18" charset="0"/>
                <a:cs typeface="Times New Roman" panose="02020603050405020304" pitchFamily="18" charset="0"/>
              </a:rPr>
              <a:t>vacationary</a:t>
            </a:r>
            <a:r>
              <a:rPr lang="en-US" dirty="0">
                <a:latin typeface="Times New Roman" panose="02020603050405020304" pitchFamily="18" charset="0"/>
                <a:cs typeface="Times New Roman" panose="02020603050405020304" pitchFamily="18" charset="0"/>
              </a:rPr>
              <a:t>. But not anymore. Now he </a:t>
            </a:r>
            <a:r>
              <a:rPr lang="en-US" dirty="0" smtClean="0">
                <a:latin typeface="Times New Roman" panose="02020603050405020304" pitchFamily="18" charset="0"/>
                <a:cs typeface="Times New Roman" panose="02020603050405020304" pitchFamily="18" charset="0"/>
              </a:rPr>
              <a:t>would be </a:t>
            </a:r>
            <a:r>
              <a:rPr lang="en-US" dirty="0">
                <a:latin typeface="Times New Roman" panose="02020603050405020304" pitchFamily="18" charset="0"/>
                <a:cs typeface="Times New Roman" panose="02020603050405020304" pitchFamily="18" charset="0"/>
              </a:rPr>
              <a:t>a missionary in Thailand and </a:t>
            </a:r>
            <a:r>
              <a:rPr lang="en-US" dirty="0" smtClean="0">
                <a:latin typeface="Times New Roman" panose="02020603050405020304" pitchFamily="18" charset="0"/>
                <a:cs typeface="Times New Roman" panose="02020603050405020304" pitchFamily="18" charset="0"/>
              </a:rPr>
              <a:t>anywhere God </a:t>
            </a:r>
            <a:r>
              <a:rPr lang="en-US" dirty="0">
                <a:latin typeface="Times New Roman" panose="02020603050405020304" pitchFamily="18" charset="0"/>
                <a:cs typeface="Times New Roman" panose="02020603050405020304" pitchFamily="18" charset="0"/>
              </a:rPr>
              <a:t>sent him</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“Even if I leave Thailand, I pray that </a:t>
            </a:r>
            <a:r>
              <a:rPr lang="en-US" dirty="0" smtClean="0">
                <a:latin typeface="Times New Roman" panose="02020603050405020304" pitchFamily="18" charset="0"/>
                <a:cs typeface="Times New Roman" panose="02020603050405020304" pitchFamily="18" charset="0"/>
              </a:rPr>
              <a:t>God keeps </a:t>
            </a:r>
            <a:r>
              <a:rPr lang="en-US" dirty="0">
                <a:latin typeface="Times New Roman" panose="02020603050405020304" pitchFamily="18" charset="0"/>
                <a:cs typeface="Times New Roman" panose="02020603050405020304" pitchFamily="18" charset="0"/>
              </a:rPr>
              <a:t>me connected to Adventist </a:t>
            </a:r>
            <a:r>
              <a:rPr lang="en-US" dirty="0" smtClean="0">
                <a:latin typeface="Times New Roman" panose="02020603050405020304" pitchFamily="18" charset="0"/>
                <a:cs typeface="Times New Roman" panose="02020603050405020304" pitchFamily="18" charset="0"/>
              </a:rPr>
              <a:t>Volunteer Service </a:t>
            </a:r>
            <a:r>
              <a:rPr lang="en-US" dirty="0">
                <a:latin typeface="Times New Roman" panose="02020603050405020304" pitchFamily="18" charset="0"/>
                <a:cs typeface="Times New Roman" panose="02020603050405020304" pitchFamily="18" charset="0"/>
              </a:rPr>
              <a:t>or any other ministry that </a:t>
            </a:r>
            <a:r>
              <a:rPr lang="en-US" dirty="0" smtClean="0">
                <a:latin typeface="Times New Roman" panose="02020603050405020304" pitchFamily="18" charset="0"/>
                <a:cs typeface="Times New Roman" panose="02020603050405020304" pitchFamily="18" charset="0"/>
              </a:rPr>
              <a:t>will allow </a:t>
            </a:r>
            <a:r>
              <a:rPr lang="en-US" dirty="0">
                <a:latin typeface="Times New Roman" panose="02020603050405020304" pitchFamily="18" charset="0"/>
                <a:cs typeface="Times New Roman" panose="02020603050405020304" pitchFamily="18" charset="0"/>
              </a:rPr>
              <a:t>me to serve as a missionary and not </a:t>
            </a:r>
            <a:r>
              <a:rPr lang="en-US" dirty="0" smtClean="0">
                <a:latin typeface="Times New Roman" panose="02020603050405020304" pitchFamily="18" charset="0"/>
                <a:cs typeface="Times New Roman" panose="02020603050405020304" pitchFamily="18" charset="0"/>
              </a:rPr>
              <a:t>a </a:t>
            </a:r>
            <a:r>
              <a:rPr lang="en-US" dirty="0" err="1" smtClean="0">
                <a:latin typeface="Times New Roman" panose="02020603050405020304" pitchFamily="18" charset="0"/>
                <a:cs typeface="Times New Roman" panose="02020603050405020304" pitchFamily="18" charset="0"/>
              </a:rPr>
              <a:t>vacationary</a:t>
            </a:r>
            <a:r>
              <a:rPr lang="en-US" dirty="0">
                <a:latin typeface="Times New Roman" panose="02020603050405020304" pitchFamily="18" charset="0"/>
                <a:cs typeface="Times New Roman" panose="02020603050405020304" pitchFamily="18" charset="0"/>
              </a:rPr>
              <a:t>,” he said. </a:t>
            </a:r>
            <a:endParaRPr lang="en-US" dirty="0" smtClean="0">
              <a:latin typeface="Times New Roman" panose="02020603050405020304" pitchFamily="18" charset="0"/>
              <a:cs typeface="Times New Roman" panose="02020603050405020304" pitchFamily="18" charset="0"/>
            </a:endParaRP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Pray for missionaries like Renato </a:t>
            </a:r>
            <a:r>
              <a:rPr lang="en-US" dirty="0" smtClean="0">
                <a:latin typeface="Times New Roman" panose="02020603050405020304" pitchFamily="18" charset="0"/>
                <a:cs typeface="Times New Roman" panose="02020603050405020304" pitchFamily="18" charset="0"/>
              </a:rPr>
              <a:t>at Ekamai </a:t>
            </a:r>
            <a:r>
              <a:rPr lang="en-US" dirty="0">
                <a:latin typeface="Times New Roman" panose="02020603050405020304" pitchFamily="18" charset="0"/>
                <a:cs typeface="Times New Roman" panose="02020603050405020304" pitchFamily="18" charset="0"/>
              </a:rPr>
              <a:t>International School in Bangkok</a:t>
            </a:r>
            <a:r>
              <a:rPr lang="en-US" dirty="0" smtClean="0">
                <a:latin typeface="Times New Roman" panose="02020603050405020304" pitchFamily="18" charset="0"/>
                <a:cs typeface="Times New Roman" panose="02020603050405020304" pitchFamily="18" charset="0"/>
              </a:rPr>
              <a:t>, Thailand</a:t>
            </a:r>
            <a:r>
              <a:rPr lang="en-US" dirty="0">
                <a:latin typeface="Times New Roman" panose="02020603050405020304" pitchFamily="18" charset="0"/>
                <a:cs typeface="Times New Roman" panose="02020603050405020304" pitchFamily="18" charset="0"/>
              </a:rPr>
              <a:t>, as they proclaim Jesus’ </a:t>
            </a:r>
            <a:r>
              <a:rPr lang="en-US" dirty="0" smtClean="0">
                <a:latin typeface="Times New Roman" panose="02020603050405020304" pitchFamily="18" charset="0"/>
                <a:cs typeface="Times New Roman" panose="02020603050405020304" pitchFamily="18" charset="0"/>
              </a:rPr>
              <a:t>soon coming</a:t>
            </a:r>
            <a:r>
              <a:rPr lang="en-US" dirty="0">
                <a:latin typeface="Times New Roman" panose="02020603050405020304" pitchFamily="18" charset="0"/>
                <a:cs typeface="Times New Roman" panose="02020603050405020304" pitchFamily="18" charset="0"/>
              </a:rPr>
              <a:t>. Thank you for your </a:t>
            </a:r>
            <a:r>
              <a:rPr lang="en-US" dirty="0" smtClean="0">
                <a:latin typeface="Times New Roman" panose="02020603050405020304" pitchFamily="18" charset="0"/>
                <a:cs typeface="Times New Roman" panose="02020603050405020304" pitchFamily="18" charset="0"/>
              </a:rPr>
              <a:t>Thirteenth Sabbath </a:t>
            </a:r>
            <a:r>
              <a:rPr lang="en-US" dirty="0">
                <a:latin typeface="Times New Roman" panose="02020603050405020304" pitchFamily="18" charset="0"/>
                <a:cs typeface="Times New Roman" panose="02020603050405020304" pitchFamily="18" charset="0"/>
              </a:rPr>
              <a:t>Offering this quarter that will </a:t>
            </a:r>
            <a:r>
              <a:rPr lang="en-US" dirty="0" smtClean="0">
                <a:latin typeface="Times New Roman" panose="02020603050405020304" pitchFamily="18" charset="0"/>
                <a:cs typeface="Times New Roman" panose="02020603050405020304" pitchFamily="18" charset="0"/>
              </a:rPr>
              <a:t>help spread </a:t>
            </a:r>
            <a:r>
              <a:rPr lang="en-US" dirty="0">
                <a:latin typeface="Times New Roman" panose="02020603050405020304" pitchFamily="18" charset="0"/>
                <a:cs typeface="Times New Roman" panose="02020603050405020304" pitchFamily="18" charset="0"/>
              </a:rPr>
              <a:t>the gospel in the Southern </a:t>
            </a:r>
            <a:r>
              <a:rPr lang="en-US" dirty="0" smtClean="0">
                <a:latin typeface="Times New Roman" panose="02020603050405020304" pitchFamily="18" charset="0"/>
                <a:cs typeface="Times New Roman" panose="02020603050405020304" pitchFamily="18" charset="0"/>
              </a:rPr>
              <a:t>Asia-Pacific </a:t>
            </a:r>
            <a:r>
              <a:rPr lang="en-US" dirty="0">
                <a:latin typeface="Times New Roman" panose="02020603050405020304" pitchFamily="18" charset="0"/>
                <a:cs typeface="Times New Roman" panose="02020603050405020304" pitchFamily="18" charset="0"/>
              </a:rPr>
              <a:t>Division, which includes Thailand</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lgn="r"/>
            <a:r>
              <a:rPr lang="en-US" dirty="0">
                <a:latin typeface="Times New Roman" panose="02020603050405020304" pitchFamily="18" charset="0"/>
                <a:cs typeface="Times New Roman" panose="02020603050405020304" pitchFamily="18" charset="0"/>
              </a:rPr>
              <a:t>By Andrew McChesney</a:t>
            </a:r>
            <a:r>
              <a:rPr lang="en-US"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2463776"/>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7000" y="-981351"/>
            <a:ext cx="6858001" cy="8820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390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1574</TotalTime>
  <Words>790</Words>
  <Application>Microsoft Office PowerPoint</Application>
  <PresentationFormat>Custom</PresentationFormat>
  <Paragraphs>45</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Impact</vt:lpstr>
      <vt:lpstr>Times New Roman</vt:lpstr>
      <vt:lpstr>Calibri</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Centarion</cp:lastModifiedBy>
  <cp:revision>152</cp:revision>
  <dcterms:created xsi:type="dcterms:W3CDTF">2020-12-19T10:54:30Z</dcterms:created>
  <dcterms:modified xsi:type="dcterms:W3CDTF">2025-02-25T11:31:55Z</dcterms:modified>
</cp:coreProperties>
</file>