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61" r:id="rId2"/>
    <p:sldId id="282" r:id="rId3"/>
    <p:sldId id="283" r:id="rId4"/>
    <p:sldId id="334" r:id="rId5"/>
    <p:sldId id="328" r:id="rId6"/>
  </p:sldIdLst>
  <p:sldSz cx="12192000" cy="6858000"/>
  <p:notesSz cx="6858000" cy="9144000"/>
  <p:embeddedFontLst>
    <p:embeddedFont>
      <p:font typeface="Calibri" panose="020F0502020204030204" pitchFamily="34" charset="0"/>
      <p:regular r:id="rId7"/>
      <p:bold r:id="rId8"/>
      <p:italic r:id="rId9"/>
      <p:boldItalic r:id="rId1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06" d="100"/>
          <a:sy n="106" d="100"/>
        </p:scale>
        <p:origin x="-102" y="-12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24/02/2025</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704567"/>
            <a:ext cx="5341408" cy="5882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98645" y="1453364"/>
            <a:ext cx="4744056"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To Help,</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Or Not</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p:nvPr/>
        </p:nvSpPr>
        <p:spPr>
          <a:xfrm>
            <a:off x="2989345" y="5984882"/>
            <a:ext cx="1468287"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Kaopan</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TextBox 14"/>
          <p:cNvSpPr txBox="1"/>
          <p:nvPr/>
        </p:nvSpPr>
        <p:spPr>
          <a:xfrm>
            <a:off x="-2239282" y="165100"/>
            <a:ext cx="897810" cy="369332"/>
          </a:xfrm>
          <a:prstGeom prst="rect">
            <a:avLst/>
          </a:prstGeom>
          <a:noFill/>
        </p:spPr>
        <p:txBody>
          <a:bodyPr wrap="none" rtlCol="0">
            <a:spAutoFit/>
          </a:bodyPr>
          <a:lstStyle/>
          <a:p>
            <a:r>
              <a:rPr lang="en-AU" b="1" dirty="0" smtClean="0">
                <a:solidFill>
                  <a:srgbClr val="086BA4"/>
                </a:solidFill>
              </a:rPr>
              <a:t>Week 2</a:t>
            </a:r>
            <a:endParaRPr lang="en-AU" b="1" dirty="0">
              <a:solidFill>
                <a:srgbClr val="086BA4"/>
              </a:solidFill>
            </a:endParaRPr>
          </a:p>
        </p:txBody>
      </p:sp>
      <p:sp>
        <p:nvSpPr>
          <p:cNvPr id="13" name="TextBox 12"/>
          <p:cNvSpPr txBox="1"/>
          <p:nvPr/>
        </p:nvSpPr>
        <p:spPr>
          <a:xfrm>
            <a:off x="6417733" y="887413"/>
            <a:ext cx="1804912" cy="369332"/>
          </a:xfrm>
          <a:prstGeom prst="rect">
            <a:avLst/>
          </a:prstGeom>
          <a:noFill/>
        </p:spPr>
        <p:txBody>
          <a:bodyPr wrap="square" rtlCol="0">
            <a:spAutoFit/>
          </a:bodyPr>
          <a:lstStyle/>
          <a:p>
            <a:pPr algn="r"/>
            <a:r>
              <a:rPr lang="en-AU" b="1" dirty="0" smtClean="0"/>
              <a:t>THAILAND</a:t>
            </a:r>
            <a:endParaRPr lang="en-AU" b="1" dirty="0"/>
          </a:p>
        </p:txBody>
      </p:sp>
      <p:sp>
        <p:nvSpPr>
          <p:cNvPr id="16" name="TextBox 15"/>
          <p:cNvSpPr txBox="1"/>
          <p:nvPr/>
        </p:nvSpPr>
        <p:spPr>
          <a:xfrm>
            <a:off x="8483600" y="887413"/>
            <a:ext cx="1524000" cy="369332"/>
          </a:xfrm>
          <a:prstGeom prst="rect">
            <a:avLst/>
          </a:prstGeom>
          <a:noFill/>
        </p:spPr>
        <p:txBody>
          <a:bodyPr wrap="square" rtlCol="0">
            <a:spAutoFit/>
          </a:bodyPr>
          <a:lstStyle/>
          <a:p>
            <a:r>
              <a:rPr lang="en-AU" b="1" dirty="0" smtClean="0"/>
              <a:t>April 12</a:t>
            </a:r>
            <a:endParaRPr lang="en-AU" b="1" dirty="0"/>
          </a:p>
        </p:txBody>
      </p:sp>
      <p:pic>
        <p:nvPicPr>
          <p:cNvPr id="1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882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7500" y="333364"/>
            <a:ext cx="11595100" cy="6186309"/>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Have you heard the story about the Good Samaritan from the Bible?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indent="361950"/>
            <a:endParaRPr lang="en-US" dirty="0" smtClean="0">
              <a:latin typeface="Times New Roman" panose="02020603050405020304" pitchFamily="18" charset="0"/>
              <a:cs typeface="Times New Roman" panose="02020603050405020304" pitchFamily="18" charset="0"/>
            </a:endParaRPr>
          </a:p>
          <a:p>
            <a:pPr indent="361950"/>
            <a:r>
              <a:rPr lang="en-US" dirty="0" smtClean="0">
                <a:latin typeface="Times New Roman" panose="02020603050405020304" pitchFamily="18" charset="0"/>
                <a:cs typeface="Times New Roman" panose="02020603050405020304" pitchFamily="18" charset="0"/>
              </a:rPr>
              <a:t>Kaopan [COW-</a:t>
            </a:r>
            <a:r>
              <a:rPr lang="en-US" dirty="0" err="1" smtClean="0">
                <a:latin typeface="Times New Roman" panose="02020603050405020304" pitchFamily="18" charset="0"/>
                <a:cs typeface="Times New Roman" panose="02020603050405020304" pitchFamily="18" charset="0"/>
              </a:rPr>
              <a:t>paan</a:t>
            </a:r>
            <a:r>
              <a:rPr lang="en-US" dirty="0" smtClean="0">
                <a:latin typeface="Times New Roman" panose="02020603050405020304" pitchFamily="18" charset="0"/>
                <a:cs typeface="Times New Roman" panose="02020603050405020304" pitchFamily="18" charset="0"/>
              </a:rPr>
              <a:t>] heard </a:t>
            </a:r>
            <a:r>
              <a:rPr lang="en-US" dirty="0">
                <a:latin typeface="Times New Roman" panose="02020603050405020304" pitchFamily="18" charset="0"/>
                <a:cs typeface="Times New Roman" panose="02020603050405020304" pitchFamily="18" charset="0"/>
              </a:rPr>
              <a:t>about the Good Samaritan for the first time when he was 4. He didn’t own a Bible. He had never heard Bible stories at home because his family wasn’t Christian. He heard about the Good Samaritan at his Seventh-day Adventist kindergarten in Thailand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Little Kaopan listened with rapt attention as the teacher told the story about a certain man who was traveling from Jerusalem to Jericho when he was attacked by robbers and left half-dead. Then a priest happened to come down the road. When the priest saw the hurt man, he didn’t stop to help but passed by on the other side. After that, a Levite came down the road. He looked at the hurt man and also passed by without helping. But then a Samaritan came down the road. He felt sorry for the hurt man. He wrapped bandages around the man’s wounds, put him on his donkey, and took him to an inn. There, he cared for hurt man all night and paid the innkeeper to take care of him the next day.</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indent="361950"/>
            <a:endParaRPr lang="en-US" dirty="0" smtClean="0">
              <a:latin typeface="Times New Roman" panose="02020603050405020304" pitchFamily="18" charset="0"/>
              <a:cs typeface="Times New Roman" panose="02020603050405020304" pitchFamily="18" charset="0"/>
            </a:endParaRPr>
          </a:p>
          <a:p>
            <a:pPr indent="361950"/>
            <a:r>
              <a:rPr lang="en-US" dirty="0" smtClean="0">
                <a:latin typeface="Times New Roman" panose="02020603050405020304" pitchFamily="18" charset="0"/>
                <a:cs typeface="Times New Roman" panose="02020603050405020304" pitchFamily="18" charset="0"/>
              </a:rPr>
              <a:t>Kaopan </a:t>
            </a:r>
            <a:r>
              <a:rPr lang="en-US" dirty="0">
                <a:latin typeface="Times New Roman" panose="02020603050405020304" pitchFamily="18" charset="0"/>
                <a:cs typeface="Times New Roman" panose="02020603050405020304" pitchFamily="18" charset="0"/>
              </a:rPr>
              <a:t>wasn’t surprised that the priest and Levite hadn’t stopped to help the hurt man. Why should they? They didn’t know him, and they were busy. But the Samaritan surprised him. He wondered, “Why would this man help even though he didn’t get anything back for himself</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Kaopan finished kindergarten and began studying at the Adventist school that was located in the same building as the kindergarten. He heard the story about the Good Samaritan several more times. Every time, he was amazed that the Samaritan had helped even though he didn’t get anything back for himself</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Then one day, when he was 8, he saw a man asking for money at a gas station. Kaopan and his dad stopped at the </a:t>
            </a:r>
            <a:r>
              <a:rPr lang="en-US" dirty="0" smtClean="0">
                <a:latin typeface="Times New Roman" panose="02020603050405020304" pitchFamily="18" charset="0"/>
                <a:cs typeface="Times New Roman" panose="02020603050405020304" pitchFamily="18" charset="0"/>
              </a:rPr>
              <a:t>gas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73472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400" y="285552"/>
            <a:ext cx="11633200" cy="618630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station to fill up the car, and then they went inside the gas station’s store to buy something. As they were coming out, Kaopan saw the man sitting outside the door. The man’s clothes were torn and dirty. He didn’t say anything to Kaopan. He was looking at a cardboard box on the ground in front of him. Inside the box were a few coins.</a:t>
            </a:r>
          </a:p>
          <a:p>
            <a:r>
              <a:rPr lang="en-US" dirty="0">
                <a:latin typeface="Times New Roman" panose="02020603050405020304" pitchFamily="18" charset="0"/>
                <a:cs typeface="Times New Roman" panose="02020603050405020304" pitchFamily="18" charset="0"/>
              </a:rPr>
              <a:t>Kaopan remembered the story of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Good Samaritan. He thought, “The </a:t>
            </a:r>
            <a:r>
              <a:rPr lang="en-US" dirty="0" smtClean="0">
                <a:latin typeface="Times New Roman" panose="02020603050405020304" pitchFamily="18" charset="0"/>
                <a:cs typeface="Times New Roman" panose="02020603050405020304" pitchFamily="18" charset="0"/>
              </a:rPr>
              <a:t>Good Samaritan </a:t>
            </a:r>
            <a:r>
              <a:rPr lang="en-US" dirty="0">
                <a:latin typeface="Times New Roman" panose="02020603050405020304" pitchFamily="18" charset="0"/>
                <a:cs typeface="Times New Roman" panose="02020603050405020304" pitchFamily="18" charset="0"/>
              </a:rPr>
              <a:t>helped the man even though</a:t>
            </a:r>
          </a:p>
          <a:p>
            <a:r>
              <a:rPr lang="en-US" dirty="0">
                <a:latin typeface="Times New Roman" panose="02020603050405020304" pitchFamily="18" charset="0"/>
                <a:cs typeface="Times New Roman" panose="02020603050405020304" pitchFamily="18" charset="0"/>
              </a:rPr>
              <a:t>he didn’t get anything back for himself. </a:t>
            </a:r>
            <a:r>
              <a:rPr lang="en-US" dirty="0" smtClean="0">
                <a:latin typeface="Times New Roman" panose="02020603050405020304" pitchFamily="18" charset="0"/>
                <a:cs typeface="Times New Roman" panose="02020603050405020304" pitchFamily="18" charset="0"/>
              </a:rPr>
              <a:t>I’ll give </a:t>
            </a:r>
            <a:r>
              <a:rPr lang="en-US" dirty="0">
                <a:latin typeface="Times New Roman" panose="02020603050405020304" pitchFamily="18" charset="0"/>
                <a:cs typeface="Times New Roman" panose="02020603050405020304" pitchFamily="18" charset="0"/>
              </a:rPr>
              <a:t>it a try. It might be a good decision, or </a:t>
            </a:r>
            <a:r>
              <a:rPr lang="en-US" dirty="0" smtClean="0">
                <a:latin typeface="Times New Roman" panose="02020603050405020304" pitchFamily="18" charset="0"/>
                <a:cs typeface="Times New Roman" panose="02020603050405020304" pitchFamily="18" charset="0"/>
              </a:rPr>
              <a:t>it might </a:t>
            </a:r>
            <a:r>
              <a:rPr lang="en-US" dirty="0">
                <a:latin typeface="Times New Roman" panose="02020603050405020304" pitchFamily="18" charset="0"/>
                <a:cs typeface="Times New Roman" panose="02020603050405020304" pitchFamily="18" charset="0"/>
              </a:rPr>
              <a:t>be bad decision. Let’s find out</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Turning to his dad, Kaopan asked, “</a:t>
            </a:r>
            <a:r>
              <a:rPr lang="en-US" dirty="0" smtClean="0">
                <a:latin typeface="Times New Roman" panose="02020603050405020304" pitchFamily="18" charset="0"/>
                <a:cs typeface="Times New Roman" panose="02020603050405020304" pitchFamily="18" charset="0"/>
              </a:rPr>
              <a:t>Can I </a:t>
            </a:r>
            <a:r>
              <a:rPr lang="en-US" dirty="0">
                <a:latin typeface="Times New Roman" panose="02020603050405020304" pitchFamily="18" charset="0"/>
                <a:cs typeface="Times New Roman" panose="02020603050405020304" pitchFamily="18" charset="0"/>
              </a:rPr>
              <a:t>have some money? I want to give it to </a:t>
            </a:r>
            <a:r>
              <a:rPr lang="en-US" dirty="0" smtClean="0">
                <a:latin typeface="Times New Roman" panose="02020603050405020304" pitchFamily="18" charset="0"/>
                <a:cs typeface="Times New Roman" panose="02020603050405020304" pitchFamily="18" charset="0"/>
              </a:rPr>
              <a:t>the poor </a:t>
            </a:r>
            <a:r>
              <a:rPr lang="en-US" dirty="0">
                <a:latin typeface="Times New Roman" panose="02020603050405020304" pitchFamily="18" charset="0"/>
                <a:cs typeface="Times New Roman" panose="02020603050405020304" pitchFamily="18" charset="0"/>
              </a:rPr>
              <a:t>man</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“Sure,” Dad said and gave the boy a </a:t>
            </a:r>
            <a:r>
              <a:rPr lang="en-US" dirty="0" smtClean="0">
                <a:latin typeface="Times New Roman" panose="02020603050405020304" pitchFamily="18" charset="0"/>
                <a:cs typeface="Times New Roman" panose="02020603050405020304" pitchFamily="18" charset="0"/>
              </a:rPr>
              <a:t>green paper </a:t>
            </a:r>
            <a:r>
              <a:rPr lang="en-US" dirty="0">
                <a:latin typeface="Times New Roman" panose="02020603050405020304" pitchFamily="18" charset="0"/>
                <a:cs typeface="Times New Roman" panose="02020603050405020304" pitchFamily="18" charset="0"/>
              </a:rPr>
              <a:t>bill. It was a 20-Thai baht </a:t>
            </a:r>
            <a:r>
              <a:rPr lang="en-US" dirty="0" smtClean="0">
                <a:latin typeface="Times New Roman" panose="02020603050405020304" pitchFamily="18" charset="0"/>
                <a:cs typeface="Times New Roman" panose="02020603050405020304" pitchFamily="18" charset="0"/>
              </a:rPr>
              <a:t>banknote worth </a:t>
            </a:r>
            <a:r>
              <a:rPr lang="en-US" dirty="0">
                <a:latin typeface="Times New Roman" panose="02020603050405020304" pitchFamily="18" charset="0"/>
                <a:cs typeface="Times New Roman" panose="02020603050405020304" pitchFamily="18" charset="0"/>
              </a:rPr>
              <a:t>about 50 U.S. cents</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Kaopan put the money in the box</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 man in the torn, dirty clothes smiled</a:t>
            </a:r>
            <a:r>
              <a:rPr lang="en-US" dirty="0" smtClean="0">
                <a:latin typeface="Times New Roman" panose="02020603050405020304" pitchFamily="18" charset="0"/>
                <a:cs typeface="Times New Roman" panose="02020603050405020304" pitchFamily="18" charset="0"/>
              </a:rPr>
              <a:t>. He </a:t>
            </a:r>
            <a:r>
              <a:rPr lang="en-US" dirty="0">
                <a:latin typeface="Times New Roman" panose="02020603050405020304" pitchFamily="18" charset="0"/>
                <a:cs typeface="Times New Roman" panose="02020603050405020304" pitchFamily="18" charset="0"/>
              </a:rPr>
              <a:t>had yellow, crooked teeth. Then he </a:t>
            </a:r>
            <a:r>
              <a:rPr lang="en-US" dirty="0" smtClean="0">
                <a:latin typeface="Times New Roman" panose="02020603050405020304" pitchFamily="18" charset="0"/>
                <a:cs typeface="Times New Roman" panose="02020603050405020304" pitchFamily="18" charset="0"/>
              </a:rPr>
              <a:t>put his </a:t>
            </a:r>
            <a:r>
              <a:rPr lang="en-US" dirty="0">
                <a:latin typeface="Times New Roman" panose="02020603050405020304" pitchFamily="18" charset="0"/>
                <a:cs typeface="Times New Roman" panose="02020603050405020304" pitchFamily="18" charset="0"/>
              </a:rPr>
              <a:t>hands together to say, “Thank you.” </a:t>
            </a:r>
            <a:r>
              <a:rPr lang="en-US" dirty="0" smtClean="0">
                <a:latin typeface="Times New Roman" panose="02020603050405020304" pitchFamily="18" charset="0"/>
                <a:cs typeface="Times New Roman" panose="02020603050405020304" pitchFamily="18" charset="0"/>
              </a:rPr>
              <a:t>In Thailand</a:t>
            </a:r>
            <a:r>
              <a:rPr lang="en-US" dirty="0">
                <a:latin typeface="Times New Roman" panose="02020603050405020304" pitchFamily="18" charset="0"/>
                <a:cs typeface="Times New Roman" panose="02020603050405020304" pitchFamily="18" charset="0"/>
              </a:rPr>
              <a:t>, people put their hands together </a:t>
            </a:r>
            <a:r>
              <a:rPr lang="en-US" dirty="0" smtClean="0">
                <a:latin typeface="Times New Roman" panose="02020603050405020304" pitchFamily="18" charset="0"/>
                <a:cs typeface="Times New Roman" panose="02020603050405020304" pitchFamily="18" charset="0"/>
              </a:rPr>
              <a:t>to say </a:t>
            </a:r>
            <a:r>
              <a:rPr lang="en-US" dirty="0">
                <a:latin typeface="Times New Roman" panose="02020603050405020304" pitchFamily="18" charset="0"/>
                <a:cs typeface="Times New Roman" panose="02020603050405020304" pitchFamily="18" charset="0"/>
              </a:rPr>
              <a:t>thank you</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Kaopan replied by putting his own </a:t>
            </a:r>
            <a:r>
              <a:rPr lang="en-US" dirty="0" smtClean="0">
                <a:latin typeface="Times New Roman" panose="02020603050405020304" pitchFamily="18" charset="0"/>
                <a:cs typeface="Times New Roman" panose="02020603050405020304" pitchFamily="18" charset="0"/>
              </a:rPr>
              <a:t>hands together</a:t>
            </a:r>
            <a:r>
              <a:rPr lang="en-US" dirty="0">
                <a:latin typeface="Times New Roman" panose="02020603050405020304" pitchFamily="18" charset="0"/>
                <a:cs typeface="Times New Roman" panose="02020603050405020304" pitchFamily="18" charset="0"/>
              </a:rPr>
              <a:t>. The man was older than him, </a:t>
            </a:r>
            <a:r>
              <a:rPr lang="en-US" dirty="0" smtClean="0">
                <a:latin typeface="Times New Roman" panose="02020603050405020304" pitchFamily="18" charset="0"/>
                <a:cs typeface="Times New Roman" panose="02020603050405020304" pitchFamily="18" charset="0"/>
              </a:rPr>
              <a:t>and children </a:t>
            </a:r>
            <a:r>
              <a:rPr lang="en-US" dirty="0">
                <a:latin typeface="Times New Roman" panose="02020603050405020304" pitchFamily="18" charset="0"/>
                <a:cs typeface="Times New Roman" panose="02020603050405020304" pitchFamily="18" charset="0"/>
              </a:rPr>
              <a:t>show respect to older people </a:t>
            </a:r>
            <a:r>
              <a:rPr lang="en-US" dirty="0" smtClean="0">
                <a:latin typeface="Times New Roman" panose="02020603050405020304" pitchFamily="18" charset="0"/>
                <a:cs typeface="Times New Roman" panose="02020603050405020304" pitchFamily="18" charset="0"/>
              </a:rPr>
              <a:t>in Thailand </a:t>
            </a:r>
            <a:r>
              <a:rPr lang="en-US" dirty="0">
                <a:latin typeface="Times New Roman" panose="02020603050405020304" pitchFamily="18" charset="0"/>
                <a:cs typeface="Times New Roman" panose="02020603050405020304" pitchFamily="18" charset="0"/>
              </a:rPr>
              <a:t>by putting their hands together</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Kaopan felt good. He had made the </a:t>
            </a:r>
            <a:r>
              <a:rPr lang="en-US" dirty="0" smtClean="0">
                <a:latin typeface="Times New Roman" panose="02020603050405020304" pitchFamily="18" charset="0"/>
                <a:cs typeface="Times New Roman" panose="02020603050405020304" pitchFamily="18" charset="0"/>
              </a:rPr>
              <a:t>man happy</a:t>
            </a:r>
            <a:r>
              <a:rPr lang="en-US" dirty="0">
                <a:latin typeface="Times New Roman" panose="02020603050405020304" pitchFamily="18" charset="0"/>
                <a:cs typeface="Times New Roman" panose="02020603050405020304" pitchFamily="18" charset="0"/>
              </a:rPr>
              <a:t>, and now he also felt happy</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At that moment, he realized that he </a:t>
            </a:r>
            <a:r>
              <a:rPr lang="en-US" dirty="0" smtClean="0">
                <a:latin typeface="Times New Roman" panose="02020603050405020304" pitchFamily="18" charset="0"/>
                <a:cs typeface="Times New Roman" panose="02020603050405020304" pitchFamily="18" charset="0"/>
              </a:rPr>
              <a:t>had made </a:t>
            </a:r>
            <a:r>
              <a:rPr lang="en-US" dirty="0">
                <a:latin typeface="Times New Roman" panose="02020603050405020304" pitchFamily="18" charset="0"/>
                <a:cs typeface="Times New Roman" panose="02020603050405020304" pitchFamily="18" charset="0"/>
              </a:rPr>
              <a:t>a good decision. In giving money </a:t>
            </a:r>
            <a:r>
              <a:rPr lang="en-US" dirty="0" smtClean="0">
                <a:latin typeface="Times New Roman" panose="02020603050405020304" pitchFamily="18" charset="0"/>
                <a:cs typeface="Times New Roman" panose="02020603050405020304" pitchFamily="18" charset="0"/>
              </a:rPr>
              <a:t>to the </a:t>
            </a:r>
            <a:r>
              <a:rPr lang="en-US" dirty="0">
                <a:latin typeface="Times New Roman" panose="02020603050405020304" pitchFamily="18" charset="0"/>
                <a:cs typeface="Times New Roman" panose="02020603050405020304" pitchFamily="18" charset="0"/>
              </a:rPr>
              <a:t>man, he hadn’t </a:t>
            </a:r>
            <a:r>
              <a:rPr lang="en-US" dirty="0" smtClean="0">
                <a:latin typeface="Times New Roman" panose="02020603050405020304" pitchFamily="18" charset="0"/>
                <a:cs typeface="Times New Roman" panose="02020603050405020304" pitchFamily="18" charset="0"/>
              </a:rPr>
              <a:t>expected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44925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 y="285552"/>
            <a:ext cx="11620500" cy="3970318"/>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anything in </a:t>
            </a:r>
            <a:r>
              <a:rPr lang="en-US" dirty="0">
                <a:latin typeface="Times New Roman" panose="02020603050405020304" pitchFamily="18" charset="0"/>
                <a:cs typeface="Times New Roman" panose="02020603050405020304" pitchFamily="18" charset="0"/>
              </a:rPr>
              <a:t>return. But he had gotten something back. He had seen the man’s happiness, and that happiness had made him happy. By blessing the man, he had received a blessing back.</a:t>
            </a:r>
          </a:p>
          <a:p>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Today, Kaopan is getting to graduate from Korat Adventist International School, where he learned about the Good Samaritan. He will always remember the Good Samaritan.</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“There are people who need our help,” he said. “You can help them or not, but it’s good to help.” </a:t>
            </a:r>
            <a:endParaRPr lang="en-US" dirty="0" smtClean="0">
              <a:latin typeface="Times New Roman" panose="02020603050405020304" pitchFamily="18" charset="0"/>
              <a:cs typeface="Times New Roman" panose="02020603050405020304" pitchFamily="18" charset="0"/>
            </a:endParaRP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Part of a Thirteenth Sabbath </a:t>
            </a:r>
            <a:r>
              <a:rPr lang="en-US" dirty="0" smtClean="0">
                <a:latin typeface="Times New Roman" panose="02020603050405020304" pitchFamily="18" charset="0"/>
                <a:cs typeface="Times New Roman" panose="02020603050405020304" pitchFamily="18" charset="0"/>
              </a:rPr>
              <a:t>Offering helped </a:t>
            </a:r>
            <a:r>
              <a:rPr lang="en-US" dirty="0">
                <a:latin typeface="Times New Roman" panose="02020603050405020304" pitchFamily="18" charset="0"/>
                <a:cs typeface="Times New Roman" panose="02020603050405020304" pitchFamily="18" charset="0"/>
              </a:rPr>
              <a:t>build Korat Adventist </a:t>
            </a:r>
            <a:r>
              <a:rPr lang="en-US" dirty="0" smtClean="0">
                <a:latin typeface="Times New Roman" panose="02020603050405020304" pitchFamily="18" charset="0"/>
                <a:cs typeface="Times New Roman" panose="02020603050405020304" pitchFamily="18" charset="0"/>
              </a:rPr>
              <a:t>International School </a:t>
            </a:r>
            <a:r>
              <a:rPr lang="en-US" dirty="0">
                <a:latin typeface="Times New Roman" panose="02020603050405020304" pitchFamily="18" charset="0"/>
                <a:cs typeface="Times New Roman" panose="02020603050405020304" pitchFamily="18" charset="0"/>
              </a:rPr>
              <a:t>in Thailand several years ago. </a:t>
            </a:r>
            <a:r>
              <a:rPr lang="en-US" dirty="0" smtClean="0">
                <a:latin typeface="Times New Roman" panose="02020603050405020304" pitchFamily="18" charset="0"/>
                <a:cs typeface="Times New Roman" panose="02020603050405020304" pitchFamily="18" charset="0"/>
              </a:rPr>
              <a:t>Thank you </a:t>
            </a:r>
            <a:r>
              <a:rPr lang="en-US" dirty="0">
                <a:latin typeface="Times New Roman" panose="02020603050405020304" pitchFamily="18" charset="0"/>
                <a:cs typeface="Times New Roman" panose="02020603050405020304" pitchFamily="18" charset="0"/>
              </a:rPr>
              <a:t>for your Thirteenth Sabbath </a:t>
            </a:r>
            <a:r>
              <a:rPr lang="en-US" dirty="0" smtClean="0">
                <a:latin typeface="Times New Roman" panose="02020603050405020304" pitchFamily="18" charset="0"/>
                <a:cs typeface="Times New Roman" panose="02020603050405020304" pitchFamily="18" charset="0"/>
              </a:rPr>
              <a:t>Offering this </a:t>
            </a:r>
            <a:r>
              <a:rPr lang="en-US" dirty="0">
                <a:latin typeface="Times New Roman" panose="02020603050405020304" pitchFamily="18" charset="0"/>
                <a:cs typeface="Times New Roman" panose="02020603050405020304" pitchFamily="18" charset="0"/>
              </a:rPr>
              <a:t>quarter that will help other children </a:t>
            </a:r>
            <a:r>
              <a:rPr lang="en-US" dirty="0" smtClean="0">
                <a:latin typeface="Times New Roman" panose="02020603050405020304" pitchFamily="18" charset="0"/>
                <a:cs typeface="Times New Roman" panose="02020603050405020304" pitchFamily="18" charset="0"/>
              </a:rPr>
              <a:t>in Asia </a:t>
            </a:r>
            <a:r>
              <a:rPr lang="en-US" dirty="0">
                <a:latin typeface="Times New Roman" panose="02020603050405020304" pitchFamily="18" charset="0"/>
                <a:cs typeface="Times New Roman" panose="02020603050405020304" pitchFamily="18" charset="0"/>
              </a:rPr>
              <a:t>also learn about God and the </a:t>
            </a:r>
            <a:r>
              <a:rPr lang="en-US" dirty="0" smtClean="0">
                <a:latin typeface="Times New Roman" panose="02020603050405020304" pitchFamily="18" charset="0"/>
                <a:cs typeface="Times New Roman" panose="02020603050405020304" pitchFamily="18" charset="0"/>
              </a:rPr>
              <a:t>happiness that </a:t>
            </a:r>
            <a:r>
              <a:rPr lang="en-US" dirty="0">
                <a:latin typeface="Times New Roman" panose="02020603050405020304" pitchFamily="18" charset="0"/>
                <a:cs typeface="Times New Roman" panose="02020603050405020304" pitchFamily="18" charset="0"/>
              </a:rPr>
              <a:t>comes from helping others</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algn="r"/>
            <a:r>
              <a:rPr lang="en-US" dirty="0">
                <a:latin typeface="Times New Roman" panose="02020603050405020304" pitchFamily="18" charset="0"/>
                <a:cs typeface="Times New Roman" panose="02020603050405020304" pitchFamily="18" charset="0"/>
              </a:rPr>
              <a:t>By Andrew McChesney</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476621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2433</TotalTime>
  <Words>806</Words>
  <Application>Microsoft Office PowerPoint</Application>
  <PresentationFormat>Custom</PresentationFormat>
  <Paragraphs>43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223</cp:revision>
  <dcterms:created xsi:type="dcterms:W3CDTF">2020-12-19T10:54:30Z</dcterms:created>
  <dcterms:modified xsi:type="dcterms:W3CDTF">2025-02-24T14:27:20Z</dcterms:modified>
</cp:coreProperties>
</file>