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9" r:id="rId2"/>
    <p:sldId id="292" r:id="rId3"/>
    <p:sldId id="293" r:id="rId4"/>
    <p:sldId id="331"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704567"/>
            <a:ext cx="5219700" cy="57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111184" y="5884144"/>
            <a:ext cx="122302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PeiPei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1237796" y="40946"/>
            <a:ext cx="897810" cy="369332"/>
          </a:xfrm>
          <a:prstGeom prst="rect">
            <a:avLst/>
          </a:prstGeom>
          <a:noFill/>
        </p:spPr>
        <p:txBody>
          <a:bodyPr wrap="none" rtlCol="0">
            <a:spAutoFit/>
          </a:bodyPr>
          <a:lstStyle/>
          <a:p>
            <a:r>
              <a:rPr lang="en-AU" b="1" dirty="0" smtClean="0">
                <a:solidFill>
                  <a:srgbClr val="086BA4"/>
                </a:solidFill>
              </a:rPr>
              <a:t>Week 5</a:t>
            </a:r>
            <a:endParaRPr lang="en-AU" b="1" dirty="0">
              <a:solidFill>
                <a:srgbClr val="086BA4"/>
              </a:solidFill>
            </a:endParaRPr>
          </a:p>
        </p:txBody>
      </p:sp>
      <p:sp>
        <p:nvSpPr>
          <p:cNvPr id="14" name="Rectangle 13"/>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Cupcake</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To Share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3</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8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359351"/>
            <a:ext cx="115062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Peipei </a:t>
            </a:r>
            <a:r>
              <a:rPr lang="en-US" dirty="0" smtClean="0">
                <a:latin typeface="Times New Roman" panose="02020603050405020304" pitchFamily="18" charset="0"/>
                <a:cs typeface="Times New Roman" panose="02020603050405020304" pitchFamily="18" charset="0"/>
              </a:rPr>
              <a:t>[PAY-pay] loves </a:t>
            </a:r>
            <a:r>
              <a:rPr lang="en-US" dirty="0">
                <a:latin typeface="Times New Roman" panose="02020603050405020304" pitchFamily="18" charset="0"/>
                <a:cs typeface="Times New Roman" panose="02020603050405020304" pitchFamily="18" charset="0"/>
              </a:rPr>
              <a:t>his little sister, Shim-Shim</a:t>
            </a:r>
            <a:r>
              <a:rPr lang="en-US" dirty="0" smtClean="0">
                <a:latin typeface="Times New Roman" panose="02020603050405020304" pitchFamily="18" charset="0"/>
                <a:cs typeface="Times New Roman" panose="02020603050405020304" pitchFamily="18" charset="0"/>
              </a:rPr>
              <a:t>, very </a:t>
            </a:r>
            <a:r>
              <a:rPr lang="en-US" dirty="0">
                <a:latin typeface="Times New Roman" panose="02020603050405020304" pitchFamily="18" charset="0"/>
                <a:cs typeface="Times New Roman" panose="02020603050405020304" pitchFamily="18" charset="0"/>
              </a:rPr>
              <a:t>much. He loves her so much that he wants to include her in all the good things that happen in his life. When he is smiling, he wants her to smile. When he is laughing, he wants her to laugh. And when he gets a special treat, he wants her to get a special treat. So, when a friend had a birthday and celebrated by giving Peipei a cupcake at school, Peipei also wanted for her to have a cupcake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the big day of the birthday, the birthday boy brought a bunch of </a:t>
            </a:r>
            <a:r>
              <a:rPr lang="en-US" dirty="0" smtClean="0">
                <a:latin typeface="Times New Roman" panose="02020603050405020304" pitchFamily="18" charset="0"/>
                <a:cs typeface="Times New Roman" panose="02020603050405020304" pitchFamily="18" charset="0"/>
              </a:rPr>
              <a:t>yummy looking </a:t>
            </a:r>
            <a:r>
              <a:rPr lang="en-US" dirty="0">
                <a:latin typeface="Times New Roman" panose="02020603050405020304" pitchFamily="18" charset="0"/>
                <a:cs typeface="Times New Roman" panose="02020603050405020304" pitchFamily="18" charset="0"/>
              </a:rPr>
              <a:t>cupcakes to Peipei’s school in Korat, Thailand, and put them on a classroom table. They looked so delicious with frosting on top. Each boy and girl took a cupcake from the table. They eagerly peeled off the wrappers and began eating. Peipei also took a cupcake off the table. He also wanted to eat. But then he remembered his little sister. He wanted her to enjoy a cupcake, too. He looked back at the table and saw that a few extra cupcakes remained. He wondered if he could take one of those cupcakes to give to Shim-Shim at home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went to the teacher. “Could I please have one of those cupcakes?” he asked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 looked at Peipei. She didn’t understand that he wanted a second cupcake to give to his little sister. She thought that he wanted a second cupcake for himself. But if he took a second cupcake, maybe the other boys and girls in the class also would want a second cupcake. There weren’t enough cupcakes for all the boys and girls to have a second cupcake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 shook her head. “No, there is only enough cupcakes for every boy and girl in our class to have one,” she said</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824085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Peipei looked down sadly. Then he looked at the other boys and girls in the classroom. They were still enjoying their cupcakes. He looked at his cupcake. He wanted to enjoy it, too. But he loved his little sister so much. He decided to save his cupcake for her. He took the cupcake to his desk and carefully set it in a corner where it would be safe and sound until he could take it home.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 saw the sad expression on Peipei’s face. She saw him go his desk. She watched as he carefully set aside the cupcake without eating it. She went to Peipei.</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“Why aren’t you eating your cupcake?” she asked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explained that he was saving it </a:t>
            </a:r>
            <a:r>
              <a:rPr lang="en-US" dirty="0" smtClean="0">
                <a:latin typeface="Times New Roman" panose="02020603050405020304" pitchFamily="18" charset="0"/>
                <a:cs typeface="Times New Roman" panose="02020603050405020304" pitchFamily="18" charset="0"/>
              </a:rPr>
              <a:t>for his </a:t>
            </a:r>
            <a:r>
              <a:rPr lang="en-US" dirty="0">
                <a:latin typeface="Times New Roman" panose="02020603050405020304" pitchFamily="18" charset="0"/>
                <a:cs typeface="Times New Roman" panose="02020603050405020304" pitchFamily="18" charset="0"/>
              </a:rPr>
              <a:t>little sister. He wanted her to enjoy </a:t>
            </a:r>
            <a:r>
              <a:rPr lang="en-US" dirty="0" smtClean="0">
                <a:latin typeface="Times New Roman" panose="02020603050405020304" pitchFamily="18" charset="0"/>
                <a:cs typeface="Times New Roman" panose="02020603050405020304" pitchFamily="18" charset="0"/>
              </a:rPr>
              <a:t>the birthday </a:t>
            </a:r>
            <a:r>
              <a:rPr lang="en-US" dirty="0">
                <a:latin typeface="Times New Roman" panose="02020603050405020304" pitchFamily="18" charset="0"/>
                <a:cs typeface="Times New Roman" panose="02020603050405020304" pitchFamily="18" charset="0"/>
              </a:rPr>
              <a:t>celebration, too</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Now the teacher understood why </a:t>
            </a:r>
            <a:r>
              <a:rPr lang="en-US" dirty="0" smtClean="0">
                <a:latin typeface="Times New Roman" panose="02020603050405020304" pitchFamily="18" charset="0"/>
                <a:cs typeface="Times New Roman" panose="02020603050405020304" pitchFamily="18" charset="0"/>
              </a:rPr>
              <a:t>Peipei had </a:t>
            </a:r>
            <a:r>
              <a:rPr lang="en-US" dirty="0">
                <a:latin typeface="Times New Roman" panose="02020603050405020304" pitchFamily="18" charset="0"/>
                <a:cs typeface="Times New Roman" panose="02020603050405020304" pitchFamily="18" charset="0"/>
              </a:rPr>
              <a:t>asked for a second cupcake. It </a:t>
            </a:r>
            <a:r>
              <a:rPr lang="en-US" dirty="0" smtClean="0">
                <a:latin typeface="Times New Roman" panose="02020603050405020304" pitchFamily="18" charset="0"/>
                <a:cs typeface="Times New Roman" panose="02020603050405020304" pitchFamily="18" charset="0"/>
              </a:rPr>
              <a:t>wasn’t because </a:t>
            </a:r>
            <a:r>
              <a:rPr lang="en-US" dirty="0">
                <a:latin typeface="Times New Roman" panose="02020603050405020304" pitchFamily="18" charset="0"/>
                <a:cs typeface="Times New Roman" panose="02020603050405020304" pitchFamily="18" charset="0"/>
              </a:rPr>
              <a:t>he wanted to eat two cupcakes. </a:t>
            </a:r>
            <a:r>
              <a:rPr lang="en-US" dirty="0" smtClean="0">
                <a:latin typeface="Times New Roman" panose="02020603050405020304" pitchFamily="18" charset="0"/>
                <a:cs typeface="Times New Roman" panose="02020603050405020304" pitchFamily="18" charset="0"/>
              </a:rPr>
              <a:t>It was </a:t>
            </a:r>
            <a:r>
              <a:rPr lang="en-US" dirty="0">
                <a:latin typeface="Times New Roman" panose="02020603050405020304" pitchFamily="18" charset="0"/>
                <a:cs typeface="Times New Roman" panose="02020603050405020304" pitchFamily="18" charset="0"/>
              </a:rPr>
              <a:t>because he loved his little sister </a:t>
            </a:r>
            <a:r>
              <a:rPr lang="en-US" dirty="0" smtClean="0">
                <a:latin typeface="Times New Roman" panose="02020603050405020304" pitchFamily="18" charset="0"/>
                <a:cs typeface="Times New Roman" panose="02020603050405020304" pitchFamily="18" charset="0"/>
              </a:rPr>
              <a:t>and wanted </a:t>
            </a:r>
            <a:r>
              <a:rPr lang="en-US" dirty="0">
                <a:latin typeface="Times New Roman" panose="02020603050405020304" pitchFamily="18" charset="0"/>
                <a:cs typeface="Times New Roman" panose="02020603050405020304" pitchFamily="18" charset="0"/>
              </a:rPr>
              <a:t>to share the treat with her. </a:t>
            </a:r>
            <a:r>
              <a:rPr lang="en-US" dirty="0" smtClean="0">
                <a:latin typeface="Times New Roman" panose="02020603050405020304" pitchFamily="18" charset="0"/>
                <a:cs typeface="Times New Roman" panose="02020603050405020304" pitchFamily="18" charset="0"/>
              </a:rPr>
              <a:t>When he </a:t>
            </a:r>
            <a:r>
              <a:rPr lang="en-US" dirty="0">
                <a:latin typeface="Times New Roman" panose="02020603050405020304" pitchFamily="18" charset="0"/>
                <a:cs typeface="Times New Roman" panose="02020603050405020304" pitchFamily="18" charset="0"/>
              </a:rPr>
              <a:t>couldn’t take a second cupcake, he </a:t>
            </a:r>
            <a:r>
              <a:rPr lang="en-US" dirty="0" smtClean="0">
                <a:latin typeface="Times New Roman" panose="02020603050405020304" pitchFamily="18" charset="0"/>
                <a:cs typeface="Times New Roman" panose="02020603050405020304" pitchFamily="18" charset="0"/>
              </a:rPr>
              <a:t>had decided </a:t>
            </a:r>
            <a:r>
              <a:rPr lang="en-US" dirty="0">
                <a:latin typeface="Times New Roman" panose="02020603050405020304" pitchFamily="18" charset="0"/>
                <a:cs typeface="Times New Roman" panose="02020603050405020304" pitchFamily="18" charset="0"/>
              </a:rPr>
              <a:t>to give his cupcake to her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teacher’s heart was touched </a:t>
            </a:r>
            <a:r>
              <a:rPr lang="en-US" dirty="0" smtClean="0">
                <a:latin typeface="Times New Roman" panose="02020603050405020304" pitchFamily="18" charset="0"/>
                <a:cs typeface="Times New Roman" panose="02020603050405020304" pitchFamily="18" charset="0"/>
              </a:rPr>
              <a:t>by Peipei’s </a:t>
            </a:r>
            <a:r>
              <a:rPr lang="en-US" dirty="0">
                <a:latin typeface="Times New Roman" panose="02020603050405020304" pitchFamily="18" charset="0"/>
                <a:cs typeface="Times New Roman" panose="02020603050405020304" pitchFamily="18" charset="0"/>
              </a:rPr>
              <a:t>sacrificial spirit. She went to </a:t>
            </a:r>
            <a:r>
              <a:rPr lang="en-US" dirty="0" smtClean="0">
                <a:latin typeface="Times New Roman" panose="02020603050405020304" pitchFamily="18" charset="0"/>
                <a:cs typeface="Times New Roman" panose="02020603050405020304" pitchFamily="18" charset="0"/>
              </a:rPr>
              <a:t>the table </a:t>
            </a:r>
            <a:r>
              <a:rPr lang="en-US" dirty="0">
                <a:latin typeface="Times New Roman" panose="02020603050405020304" pitchFamily="18" charset="0"/>
                <a:cs typeface="Times New Roman" panose="02020603050405020304" pitchFamily="18" charset="0"/>
              </a:rPr>
              <a:t>with the cupcakes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you can take a second cupcake </a:t>
            </a:r>
            <a:r>
              <a:rPr lang="en-US" dirty="0" smtClean="0">
                <a:latin typeface="Times New Roman" panose="02020603050405020304" pitchFamily="18" charset="0"/>
                <a:cs typeface="Times New Roman" panose="02020603050405020304" pitchFamily="18" charset="0"/>
              </a:rPr>
              <a:t>to give </a:t>
            </a:r>
            <a:r>
              <a:rPr lang="en-US" dirty="0">
                <a:latin typeface="Times New Roman" panose="02020603050405020304" pitchFamily="18" charset="0"/>
                <a:cs typeface="Times New Roman" panose="02020603050405020304" pitchFamily="18" charset="0"/>
              </a:rPr>
              <a:t>to your little sister,” she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Peipei’s face lit up like the sun. He </a:t>
            </a:r>
            <a:r>
              <a:rPr lang="en-US" dirty="0" smtClean="0">
                <a:latin typeface="Times New Roman" panose="02020603050405020304" pitchFamily="18" charset="0"/>
                <a:cs typeface="Times New Roman" panose="02020603050405020304" pitchFamily="18" charset="0"/>
              </a:rPr>
              <a:t>smiled radiantly </a:t>
            </a:r>
            <a:r>
              <a:rPr lang="en-US" dirty="0">
                <a:latin typeface="Times New Roman" panose="02020603050405020304" pitchFamily="18" charset="0"/>
                <a:cs typeface="Times New Roman" panose="02020603050405020304" pitchFamily="18" charset="0"/>
              </a:rPr>
              <a:t>as he took a second cupcake </a:t>
            </a:r>
            <a:r>
              <a:rPr lang="en-US" dirty="0" smtClean="0">
                <a:latin typeface="Times New Roman" panose="02020603050405020304" pitchFamily="18" charset="0"/>
                <a:cs typeface="Times New Roman" panose="02020603050405020304" pitchFamily="18" charset="0"/>
              </a:rPr>
              <a:t>from the </a:t>
            </a:r>
            <a:r>
              <a:rPr lang="en-US" dirty="0">
                <a:latin typeface="Times New Roman" panose="02020603050405020304" pitchFamily="18" charset="0"/>
                <a:cs typeface="Times New Roman" panose="02020603050405020304" pitchFamily="18" charset="0"/>
              </a:rPr>
              <a:t>table. Now he could enjoy a </a:t>
            </a:r>
            <a:r>
              <a:rPr lang="en-US" dirty="0" smtClean="0">
                <a:latin typeface="Times New Roman" panose="02020603050405020304" pitchFamily="18" charset="0"/>
                <a:cs typeface="Times New Roman" panose="02020603050405020304" pitchFamily="18" charset="0"/>
              </a:rPr>
              <a:t>cupcake — </a:t>
            </a:r>
            <a:r>
              <a:rPr lang="en-US" dirty="0">
                <a:latin typeface="Times New Roman" panose="02020603050405020304" pitchFamily="18" charset="0"/>
                <a:cs typeface="Times New Roman" panose="02020603050405020304" pitchFamily="18" charset="0"/>
              </a:rPr>
              <a:t>and his little sister could enjoy one, too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8939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2862322"/>
          </a:xfrm>
          <a:prstGeom prst="rect">
            <a:avLst/>
          </a:prstGeom>
        </p:spPr>
        <p:txBody>
          <a:bodyPr wrap="square">
            <a:spAutoFit/>
          </a:bodyPr>
          <a:lstStyle/>
          <a:p>
            <a:pPr indent="361950"/>
            <a:r>
              <a:rPr lang="en-US" dirty="0" smtClean="0">
                <a:latin typeface="Times New Roman" panose="02020603050405020304" pitchFamily="18" charset="0"/>
                <a:cs typeface="Times New Roman" panose="02020603050405020304" pitchFamily="18" charset="0"/>
              </a:rPr>
              <a:t>Now</a:t>
            </a:r>
            <a:r>
              <a:rPr lang="en-US" dirty="0">
                <a:latin typeface="Times New Roman" panose="02020603050405020304" pitchFamily="18" charset="0"/>
                <a:cs typeface="Times New Roman" panose="02020603050405020304" pitchFamily="18" charset="0"/>
              </a:rPr>
              <a:t>, whenever one of Peipei’s friends has a birthday party at school, the teacher always gives Peipei an extra treat so he can take it home to his little sister. </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is a missionary kid studying at Korat Adventist International School in Thailand. Part of a Thirteenth Sabbath Offering several years ago helped build the school. Just like Peipei showed a sacrificial spirit in being willing to give his cupcake to his sister, we can show a sacrificial spirit by giving up something for the Thirteenth Sabbath Offering. Ask a grown-up for ideas on what you can do (see Story Tips sidebar).</a:t>
            </a:r>
          </a:p>
          <a:p>
            <a:pPr indent="361950"/>
            <a:endParaRPr lang="en-US" dirty="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6476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2434</TotalTime>
  <Words>765</Words>
  <Application>Microsoft Office PowerPoint</Application>
  <PresentationFormat>Custom</PresentationFormat>
  <Paragraphs>36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226</cp:revision>
  <dcterms:created xsi:type="dcterms:W3CDTF">2020-12-19T10:54:30Z</dcterms:created>
  <dcterms:modified xsi:type="dcterms:W3CDTF">2025-02-24T14:28:44Z</dcterms:modified>
</cp:coreProperties>
</file>