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01" r:id="rId2"/>
    <p:sldId id="343" r:id="rId3"/>
    <p:sldId id="344" r:id="rId4"/>
    <p:sldId id="263" r:id="rId5"/>
    <p:sldId id="328" r:id="rId6"/>
  </p:sldIdLst>
  <p:sldSz cx="12192000" cy="6858000"/>
  <p:notesSz cx="6858000" cy="9144000"/>
  <p:embeddedFontLst>
    <p:embeddedFont>
      <p:font typeface="Calibri" panose="020F0502020204030204" pitchFamily="34" charset="0"/>
      <p:regular r:id="rId7"/>
      <p:bold r:id="rId8"/>
      <p:italic r:id="rId9"/>
      <p:boldItalic r:id="rId1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06" d="100"/>
          <a:sy n="106" d="100"/>
        </p:scale>
        <p:origin x="-102" y="-12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24/02/2025</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17" y="699246"/>
            <a:ext cx="5640687" cy="5358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719859" y="5884144"/>
            <a:ext cx="2005678"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Shim-Shim</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TextBox 12"/>
          <p:cNvSpPr txBox="1"/>
          <p:nvPr/>
        </p:nvSpPr>
        <p:spPr>
          <a:xfrm>
            <a:off x="-1695722" y="6866"/>
            <a:ext cx="897810" cy="369332"/>
          </a:xfrm>
          <a:prstGeom prst="rect">
            <a:avLst/>
          </a:prstGeom>
          <a:noFill/>
        </p:spPr>
        <p:txBody>
          <a:bodyPr wrap="none" rtlCol="0">
            <a:spAutoFit/>
          </a:bodyPr>
          <a:lstStyle/>
          <a:p>
            <a:r>
              <a:rPr lang="en-AU" b="1" dirty="0" smtClean="0">
                <a:solidFill>
                  <a:srgbClr val="086BA4"/>
                </a:solidFill>
              </a:rPr>
              <a:t>Week 7</a:t>
            </a:r>
            <a:endParaRPr lang="en-AU" b="1" dirty="0">
              <a:solidFill>
                <a:srgbClr val="086BA4"/>
              </a:solidFill>
            </a:endParaRPr>
          </a:p>
        </p:txBody>
      </p:sp>
      <p:sp>
        <p:nvSpPr>
          <p:cNvPr id="15" name="Rectangle 14"/>
          <p:cNvSpPr/>
          <p:nvPr/>
        </p:nvSpPr>
        <p:spPr>
          <a:xfrm>
            <a:off x="6698645" y="1453364"/>
            <a:ext cx="4744056"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Scary</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First Day</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6" name="TextBox 15"/>
          <p:cNvSpPr txBox="1"/>
          <p:nvPr/>
        </p:nvSpPr>
        <p:spPr>
          <a:xfrm>
            <a:off x="6417733" y="887413"/>
            <a:ext cx="1804912" cy="369332"/>
          </a:xfrm>
          <a:prstGeom prst="rect">
            <a:avLst/>
          </a:prstGeom>
          <a:noFill/>
        </p:spPr>
        <p:txBody>
          <a:bodyPr wrap="square" rtlCol="0">
            <a:spAutoFit/>
          </a:bodyPr>
          <a:lstStyle/>
          <a:p>
            <a:pPr algn="r"/>
            <a:r>
              <a:rPr lang="en-AU" b="1" dirty="0" smtClean="0"/>
              <a:t>THAILAND</a:t>
            </a:r>
            <a:endParaRPr lang="en-AU" b="1" dirty="0"/>
          </a:p>
        </p:txBody>
      </p:sp>
      <p:sp>
        <p:nvSpPr>
          <p:cNvPr id="18" name="TextBox 17"/>
          <p:cNvSpPr txBox="1"/>
          <p:nvPr/>
        </p:nvSpPr>
        <p:spPr>
          <a:xfrm>
            <a:off x="8483600" y="887413"/>
            <a:ext cx="1524000" cy="369332"/>
          </a:xfrm>
          <a:prstGeom prst="rect">
            <a:avLst/>
          </a:prstGeom>
          <a:noFill/>
        </p:spPr>
        <p:txBody>
          <a:bodyPr wrap="square" rtlCol="0">
            <a:spAutoFit/>
          </a:bodyPr>
          <a:lstStyle/>
          <a:p>
            <a:r>
              <a:rPr lang="en-AU" b="1" dirty="0" smtClean="0"/>
              <a:t>May 17</a:t>
            </a:r>
            <a:endParaRPr lang="en-AU" b="1" dirty="0"/>
          </a:p>
        </p:txBody>
      </p:sp>
      <p:pic>
        <p:nvPicPr>
          <p:cNvPr id="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909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64450"/>
            <a:ext cx="11514667" cy="6186309"/>
          </a:xfrm>
          <a:prstGeom prst="rect">
            <a:avLst/>
          </a:prstGeom>
        </p:spPr>
        <p:txBody>
          <a:bodyPr wrap="square">
            <a:spAutoFit/>
          </a:bodyPr>
          <a:lstStyle/>
          <a:p>
            <a:pPr indent="358775"/>
            <a:r>
              <a:rPr lang="en-US" dirty="0">
                <a:latin typeface="Times New Roman" panose="02020603050405020304" pitchFamily="18" charset="0"/>
                <a:cs typeface="Times New Roman" panose="02020603050405020304" pitchFamily="18" charset="0"/>
              </a:rPr>
              <a:t>Do you remember your first day of school</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Was it scary? Were you nervous? What can you do when you are scared or nervous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Shim-Shim was a missionary kid who was scared and nervous on her first day of school in Korat, Thailand. She had been homeschooled for first grade. But now Mom said she was a grown-up girl and should study with the other girls and boys at the Seventh-day Adventist mission school. Mom was a missionary who taught fifth grade at the school, so she wouldn’t be too far away if Shim-Shim needed help</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Mom saw that Shim-Shim was anxious, and she reminded her that God was always nearby if she needed help. “God will always be your friend,” Mom said. “He will always be there for you when you need Him</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Shim-Shim was glad for the reminder. But she still felt scared and nervous. She felt wiggly all over as she put on her school uniform for the first time. She liked the white-and-blue uniform. She felt shy, and she was glad that all the children at the mission school wore the same white-and-blue uniform. That way, she wouldn’t stick out</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After breakfast, Shim-Shim went to school</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first thing that she learned was that no one wears shoes into the school building. Shoes carry dirt, and the new school building, which was built with the help of a Thirteenth Sabbath Offering, was very clean. So, all the kids took off their shoes and put them into a cupboard. At recess time, the children put their shoes back on to play on the playground. Then, when recess ended, they clapped their shoes together to get rid of the dust and put them back into the cupboard </a:t>
            </a:r>
            <a:r>
              <a:rPr lang="en-US" dirty="0" smtClean="0">
                <a:latin typeface="Times New Roman" panose="02020603050405020304" pitchFamily="18" charset="0"/>
                <a:cs typeface="Times New Roman" panose="02020603050405020304" pitchFamily="18" charset="0"/>
              </a:rPr>
              <a:t>until</a:t>
            </a:r>
          </a:p>
        </p:txBody>
      </p:sp>
    </p:spTree>
    <p:extLst>
      <p:ext uri="{BB962C8B-B14F-4D97-AF65-F5344CB8AC3E}">
        <p14:creationId xmlns:p14="http://schemas.microsoft.com/office/powerpoint/2010/main" val="379018976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64450"/>
            <a:ext cx="11514667" cy="590931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school was over.</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Shim-Shim slipped off her shoes and put them into the cupboard. Then she joined other children walking to their classrooms. She walked very slowly toward the </a:t>
            </a:r>
            <a:r>
              <a:rPr lang="en-US" dirty="0" smtClean="0">
                <a:latin typeface="Times New Roman" panose="02020603050405020304" pitchFamily="18" charset="0"/>
                <a:cs typeface="Times New Roman" panose="02020603050405020304" pitchFamily="18" charset="0"/>
              </a:rPr>
              <a:t>second grade </a:t>
            </a:r>
            <a:r>
              <a:rPr lang="en-US" dirty="0">
                <a:latin typeface="Times New Roman" panose="02020603050405020304" pitchFamily="18" charset="0"/>
                <a:cs typeface="Times New Roman" panose="02020603050405020304" pitchFamily="18" charset="0"/>
              </a:rPr>
              <a:t>classroom. She felt so scared and nervous as she neared the door. Before opening it, she stopped and prayed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“Dear God,” she said. “Please help me to be kind so I can be a nice girl in class. Amen</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Inside the classroom, the teacher called Shim-Shim to the front. Shim-Shim was a new student, and she needed to meet her classmates. Even though Shim-Shim knew </a:t>
            </a:r>
            <a:r>
              <a:rPr lang="en-US" dirty="0">
                <a:latin typeface="Times New Roman" panose="02020603050405020304" pitchFamily="18" charset="0"/>
                <a:cs typeface="Times New Roman" panose="02020603050405020304" pitchFamily="18" charset="0"/>
              </a:rPr>
              <a:t>God had heard her prayer, she felt </a:t>
            </a:r>
            <a:r>
              <a:rPr lang="en-US" dirty="0" smtClean="0">
                <a:latin typeface="Times New Roman" panose="02020603050405020304" pitchFamily="18" charset="0"/>
                <a:cs typeface="Times New Roman" panose="02020603050405020304" pitchFamily="18" charset="0"/>
              </a:rPr>
              <a:t>nervous as </a:t>
            </a:r>
            <a:r>
              <a:rPr lang="en-US" dirty="0">
                <a:latin typeface="Times New Roman" panose="02020603050405020304" pitchFamily="18" charset="0"/>
                <a:cs typeface="Times New Roman" panose="02020603050405020304" pitchFamily="18" charset="0"/>
              </a:rPr>
              <a:t>she went up front. Her fingers trembled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“What’s your name?” the teacher said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“My name is Shim-Shim,” Shim-Shim said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She smiled and waved to the other children</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“Class, this is Shim-Shim,” the teacher said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“Hello!” all the children exclaimed together</a:t>
            </a:r>
            <a:r>
              <a:rPr 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8987992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980" y="310634"/>
            <a:ext cx="11573820" cy="4801314"/>
          </a:xfrm>
          <a:prstGeom prst="rect">
            <a:avLst/>
          </a:prstGeom>
        </p:spPr>
        <p:txBody>
          <a:bodyPr wrap="square">
            <a:spAutoFit/>
          </a:bodyPr>
          <a:lstStyle/>
          <a:p>
            <a:pPr indent="358775"/>
            <a:r>
              <a:rPr lang="en-US" dirty="0" smtClean="0">
                <a:latin typeface="Times New Roman" panose="02020603050405020304" pitchFamily="18" charset="0"/>
                <a:cs typeface="Times New Roman" panose="02020603050405020304" pitchFamily="18" charset="0"/>
              </a:rPr>
              <a:t>Shim-Shim </a:t>
            </a:r>
            <a:r>
              <a:rPr lang="en-US" dirty="0">
                <a:latin typeface="Times New Roman" panose="02020603050405020304" pitchFamily="18" charset="0"/>
                <a:cs typeface="Times New Roman" panose="02020603050405020304" pitchFamily="18" charset="0"/>
              </a:rPr>
              <a:t>liked the greeting, but she </a:t>
            </a:r>
            <a:r>
              <a:rPr lang="en-US" dirty="0" smtClean="0">
                <a:latin typeface="Times New Roman" panose="02020603050405020304" pitchFamily="18" charset="0"/>
                <a:cs typeface="Times New Roman" panose="02020603050405020304" pitchFamily="18" charset="0"/>
              </a:rPr>
              <a:t>still felt </a:t>
            </a:r>
            <a:r>
              <a:rPr lang="en-US" dirty="0">
                <a:latin typeface="Times New Roman" panose="02020603050405020304" pitchFamily="18" charset="0"/>
                <a:cs typeface="Times New Roman" panose="02020603050405020304" pitchFamily="18" charset="0"/>
              </a:rPr>
              <a:t>a little scared and a little nervous. </a:t>
            </a:r>
            <a:r>
              <a:rPr lang="en-US" dirty="0" smtClean="0">
                <a:latin typeface="Times New Roman" panose="02020603050405020304" pitchFamily="18" charset="0"/>
                <a:cs typeface="Times New Roman" panose="02020603050405020304" pitchFamily="18" charset="0"/>
              </a:rPr>
              <a:t>What would </a:t>
            </a:r>
            <a:r>
              <a:rPr lang="en-US" dirty="0">
                <a:latin typeface="Times New Roman" panose="02020603050405020304" pitchFamily="18" charset="0"/>
                <a:cs typeface="Times New Roman" panose="02020603050405020304" pitchFamily="18" charset="0"/>
              </a:rPr>
              <a:t>happen next?</a:t>
            </a:r>
          </a:p>
          <a:p>
            <a:pPr indent="358775"/>
            <a:endParaRPr lang="en-US" dirty="0" smtClean="0">
              <a:latin typeface="Times New Roman" panose="02020603050405020304" pitchFamily="18" charset="0"/>
              <a:cs typeface="Times New Roman" panose="02020603050405020304" pitchFamily="18" charset="0"/>
            </a:endParaRPr>
          </a:p>
          <a:p>
            <a:pPr indent="358775"/>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morning hours passed quickly </a:t>
            </a:r>
            <a:r>
              <a:rPr lang="en-US" dirty="0" smtClean="0">
                <a:latin typeface="Times New Roman" panose="02020603050405020304" pitchFamily="18" charset="0"/>
                <a:cs typeface="Times New Roman" panose="02020603050405020304" pitchFamily="18" charset="0"/>
              </a:rPr>
              <a:t>as Shim-Shim </a:t>
            </a:r>
            <a:r>
              <a:rPr lang="en-US" dirty="0">
                <a:latin typeface="Times New Roman" panose="02020603050405020304" pitchFamily="18" charset="0"/>
                <a:cs typeface="Times New Roman" panose="02020603050405020304" pitchFamily="18" charset="0"/>
              </a:rPr>
              <a:t>studied grammar, English, </a:t>
            </a:r>
            <a:r>
              <a:rPr lang="en-US" dirty="0" smtClean="0">
                <a:latin typeface="Times New Roman" panose="02020603050405020304" pitchFamily="18" charset="0"/>
                <a:cs typeface="Times New Roman" panose="02020603050405020304" pitchFamily="18" charset="0"/>
              </a:rPr>
              <a:t>and geography</a:t>
            </a:r>
            <a:r>
              <a:rPr lang="en-US" dirty="0">
                <a:latin typeface="Times New Roman" panose="02020603050405020304" pitchFamily="18" charset="0"/>
                <a:cs typeface="Times New Roman" panose="02020603050405020304" pitchFamily="18" charset="0"/>
              </a:rPr>
              <a:t>. She liked playing outside for PE.</a:t>
            </a:r>
          </a:p>
          <a:p>
            <a:pPr indent="358775"/>
            <a:endParaRPr lang="en-US" dirty="0" smtClean="0">
              <a:latin typeface="Times New Roman" panose="02020603050405020304" pitchFamily="18" charset="0"/>
              <a:cs typeface="Times New Roman" panose="02020603050405020304" pitchFamily="18" charset="0"/>
            </a:endParaRPr>
          </a:p>
          <a:p>
            <a:pPr indent="358775"/>
            <a:r>
              <a:rPr lang="en-US" dirty="0" smtClean="0">
                <a:latin typeface="Times New Roman" panose="02020603050405020304" pitchFamily="18" charset="0"/>
                <a:cs typeface="Times New Roman" panose="02020603050405020304" pitchFamily="18" charset="0"/>
              </a:rPr>
              <a:t>By </a:t>
            </a:r>
            <a:r>
              <a:rPr lang="en-US" dirty="0">
                <a:latin typeface="Times New Roman" panose="02020603050405020304" pitchFamily="18" charset="0"/>
                <a:cs typeface="Times New Roman" panose="02020603050405020304" pitchFamily="18" charset="0"/>
              </a:rPr>
              <a:t>lunchtime, Shim-Shim felt like she </a:t>
            </a:r>
            <a:r>
              <a:rPr lang="en-US" dirty="0" smtClean="0">
                <a:latin typeface="Times New Roman" panose="02020603050405020304" pitchFamily="18" charset="0"/>
                <a:cs typeface="Times New Roman" panose="02020603050405020304" pitchFamily="18" charset="0"/>
              </a:rPr>
              <a:t>had been </a:t>
            </a:r>
            <a:r>
              <a:rPr lang="en-US" dirty="0">
                <a:latin typeface="Times New Roman" panose="02020603050405020304" pitchFamily="18" charset="0"/>
                <a:cs typeface="Times New Roman" panose="02020603050405020304" pitchFamily="18" charset="0"/>
              </a:rPr>
              <a:t>studying at the school for a whole </a:t>
            </a:r>
            <a:r>
              <a:rPr lang="en-US" dirty="0" smtClean="0">
                <a:latin typeface="Times New Roman" panose="02020603050405020304" pitchFamily="18" charset="0"/>
                <a:cs typeface="Times New Roman" panose="02020603050405020304" pitchFamily="18" charset="0"/>
              </a:rPr>
              <a:t>year. She </a:t>
            </a:r>
            <a:r>
              <a:rPr lang="en-US" dirty="0">
                <a:latin typeface="Times New Roman" panose="02020603050405020304" pitchFamily="18" charset="0"/>
                <a:cs typeface="Times New Roman" panose="02020603050405020304" pitchFamily="18" charset="0"/>
              </a:rPr>
              <a:t>was no longer scared. She no longer </a:t>
            </a:r>
            <a:r>
              <a:rPr lang="en-US" dirty="0" smtClean="0">
                <a:latin typeface="Times New Roman" panose="02020603050405020304" pitchFamily="18" charset="0"/>
                <a:cs typeface="Times New Roman" panose="02020603050405020304" pitchFamily="18" charset="0"/>
              </a:rPr>
              <a:t>felt nervous</a:t>
            </a:r>
            <a:r>
              <a:rPr lang="en-US" dirty="0">
                <a:latin typeface="Times New Roman" panose="02020603050405020304" pitchFamily="18" charset="0"/>
                <a:cs typeface="Times New Roman" panose="02020603050405020304" pitchFamily="18" charset="0"/>
              </a:rPr>
              <a:t>. The other children were nice, </a:t>
            </a:r>
            <a:r>
              <a:rPr lang="en-US" dirty="0" smtClean="0">
                <a:latin typeface="Times New Roman" panose="02020603050405020304" pitchFamily="18" charset="0"/>
                <a:cs typeface="Times New Roman" panose="02020603050405020304" pitchFamily="18" charset="0"/>
              </a:rPr>
              <a:t>and she </a:t>
            </a:r>
            <a:r>
              <a:rPr lang="en-US" dirty="0">
                <a:latin typeface="Times New Roman" panose="02020603050405020304" pitchFamily="18" charset="0"/>
                <a:cs typeface="Times New Roman" panose="02020603050405020304" pitchFamily="18" charset="0"/>
              </a:rPr>
              <a:t>had made many new friends. God </a:t>
            </a:r>
            <a:r>
              <a:rPr lang="en-US" dirty="0" smtClean="0">
                <a:latin typeface="Times New Roman" panose="02020603050405020304" pitchFamily="18" charset="0"/>
                <a:cs typeface="Times New Roman" panose="02020603050405020304" pitchFamily="18" charset="0"/>
              </a:rPr>
              <a:t>had answered </a:t>
            </a:r>
            <a:r>
              <a:rPr lang="en-US" dirty="0">
                <a:latin typeface="Times New Roman" panose="02020603050405020304" pitchFamily="18" charset="0"/>
                <a:cs typeface="Times New Roman" panose="02020603050405020304" pitchFamily="18" charset="0"/>
              </a:rPr>
              <a:t>her prayer, and Shim-Shim </a:t>
            </a:r>
            <a:r>
              <a:rPr lang="en-US" dirty="0" smtClean="0">
                <a:latin typeface="Times New Roman" panose="02020603050405020304" pitchFamily="18" charset="0"/>
                <a:cs typeface="Times New Roman" panose="02020603050405020304" pitchFamily="18" charset="0"/>
              </a:rPr>
              <a:t>was super-super </a:t>
            </a:r>
            <a:r>
              <a:rPr lang="en-US" dirty="0">
                <a:latin typeface="Times New Roman" panose="02020603050405020304" pitchFamily="18" charset="0"/>
                <a:cs typeface="Times New Roman" panose="02020603050405020304" pitchFamily="18" charset="0"/>
              </a:rPr>
              <a:t>happy! </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Even missionary kids get scared and nervous at times. While Shim-Shim’s parents are Seventh-day Adventist, many children at Korat Adventist International School in Thailand come from families who haven’t heard about God. When they get scared and nervous, they don’t know that they can pray to Him. </a:t>
            </a:r>
            <a:endParaRPr lang="en-US" dirty="0" smtClean="0">
              <a:latin typeface="Times New Roman" panose="02020603050405020304" pitchFamily="18" charset="0"/>
              <a:cs typeface="Times New Roman" panose="02020603050405020304" pitchFamily="18" charset="0"/>
            </a:endParaRPr>
          </a:p>
          <a:p>
            <a:pPr indent="358775"/>
            <a:endParaRPr lang="en-US" dirty="0">
              <a:latin typeface="Times New Roman" panose="02020603050405020304" pitchFamily="18" charset="0"/>
              <a:cs typeface="Times New Roman" panose="02020603050405020304" pitchFamily="18" charset="0"/>
            </a:endParaRPr>
          </a:p>
          <a:p>
            <a:pPr indent="358775"/>
            <a:r>
              <a:rPr lang="en-US" dirty="0" smtClean="0">
                <a:latin typeface="Times New Roman" panose="02020603050405020304" pitchFamily="18" charset="0"/>
                <a:cs typeface="Times New Roman" panose="02020603050405020304" pitchFamily="18" charset="0"/>
              </a:rPr>
              <a:t>Part </a:t>
            </a:r>
            <a:r>
              <a:rPr lang="en-US" dirty="0">
                <a:latin typeface="Times New Roman" panose="02020603050405020304" pitchFamily="18" charset="0"/>
                <a:cs typeface="Times New Roman" panose="02020603050405020304" pitchFamily="18" charset="0"/>
              </a:rPr>
              <a:t>of a previous Thirteenth Sabbath Offering went to this school to help more kids learn about God. Your Thirteenth Sabbath Offering this quarter also will help children learn about God.</a:t>
            </a:r>
          </a:p>
          <a:p>
            <a:endParaRPr lang="en-US" dirty="0">
              <a:latin typeface="Times New Roman" panose="02020603050405020304" pitchFamily="18" charset="0"/>
              <a:cs typeface="Times New Roman" panose="02020603050405020304" pitchFamily="18" charset="0"/>
            </a:endParaRPr>
          </a:p>
          <a:p>
            <a:pPr algn="r"/>
            <a:r>
              <a:rPr lang="en-US" dirty="0">
                <a:latin typeface="Times New Roman" panose="02020603050405020304" pitchFamily="18" charset="0"/>
                <a:cs typeface="Times New Roman" panose="02020603050405020304" pitchFamily="18" charset="0"/>
              </a:rPr>
              <a:t>By Andrew McChesney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890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2435</TotalTime>
  <Words>704</Words>
  <Application>Microsoft Office PowerPoint</Application>
  <PresentationFormat>Custom</PresentationFormat>
  <Paragraphs>47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228</cp:revision>
  <dcterms:created xsi:type="dcterms:W3CDTF">2020-12-19T10:54:30Z</dcterms:created>
  <dcterms:modified xsi:type="dcterms:W3CDTF">2025-02-24T14:29:30Z</dcterms:modified>
</cp:coreProperties>
</file>