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2" r:id="rId2"/>
    <p:sldId id="272" r:id="rId3"/>
    <p:sldId id="345" r:id="rId4"/>
    <p:sldId id="303"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6" d="100"/>
          <a:sy n="106" d="100"/>
        </p:scale>
        <p:origin x="-102" y="-12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24/02/2025</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891" y="567855"/>
            <a:ext cx="5634350" cy="537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066103" y="5884144"/>
            <a:ext cx="1313180"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Naomi</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281339" y="144953"/>
            <a:ext cx="897810" cy="369332"/>
          </a:xfrm>
          <a:prstGeom prst="rect">
            <a:avLst/>
          </a:prstGeom>
          <a:noFill/>
        </p:spPr>
        <p:txBody>
          <a:bodyPr wrap="none" rtlCol="0">
            <a:spAutoFit/>
          </a:bodyPr>
          <a:lstStyle/>
          <a:p>
            <a:r>
              <a:rPr lang="en-AU" b="1" dirty="0" smtClean="0">
                <a:solidFill>
                  <a:srgbClr val="086BA4"/>
                </a:solidFill>
              </a:rPr>
              <a:t>Week 8</a:t>
            </a:r>
            <a:endParaRPr lang="en-AU" b="1" dirty="0">
              <a:solidFill>
                <a:srgbClr val="086BA4"/>
              </a:solidFill>
            </a:endParaRPr>
          </a:p>
        </p:txBody>
      </p:sp>
      <p:sp>
        <p:nvSpPr>
          <p:cNvPr id="13" name="Rectangle 12"/>
          <p:cNvSpPr/>
          <p:nvPr/>
        </p:nvSpPr>
        <p:spPr>
          <a:xfrm>
            <a:off x="6212541" y="1480862"/>
            <a:ext cx="5979459" cy="1569660"/>
          </a:xfrm>
          <a:prstGeom prst="rect">
            <a:avLst/>
          </a:prstGeom>
          <a:noFill/>
        </p:spPr>
        <p:txBody>
          <a:bodyPr wrap="square" lIns="91440" tIns="45720" rIns="91440" bIns="45720">
            <a:spAutoFit/>
          </a:bodyPr>
          <a:lstStyle/>
          <a:p>
            <a:pPr algn="ctr"/>
            <a:r>
              <a:rPr lang="en-US" sz="48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Distance, Acceleration and Velocity</a:t>
            </a:r>
            <a:endParaRPr lang="en-US" sz="48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5" name="TextBox 14"/>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8" name="TextBox 17"/>
          <p:cNvSpPr txBox="1"/>
          <p:nvPr/>
        </p:nvSpPr>
        <p:spPr>
          <a:xfrm>
            <a:off x="8483600" y="887413"/>
            <a:ext cx="1524000" cy="369332"/>
          </a:xfrm>
          <a:prstGeom prst="rect">
            <a:avLst/>
          </a:prstGeom>
          <a:noFill/>
        </p:spPr>
        <p:txBody>
          <a:bodyPr wrap="square" rtlCol="0">
            <a:spAutoFit/>
          </a:bodyPr>
          <a:lstStyle/>
          <a:p>
            <a:r>
              <a:rPr lang="en-AU" b="1" dirty="0" smtClean="0"/>
              <a:t>May 24</a:t>
            </a:r>
            <a:endParaRPr lang="en-AU" b="1" dirty="0"/>
          </a:p>
        </p:txBody>
      </p:sp>
      <p:pic>
        <p:nvPicPr>
          <p:cNvPr id="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431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55749"/>
            <a:ext cx="11506200" cy="5909310"/>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Thirteen-year-old Naomi thought that </a:t>
            </a:r>
            <a:r>
              <a:rPr lang="en-US" dirty="0" smtClean="0">
                <a:latin typeface="Times New Roman" panose="02020603050405020304" pitchFamily="18" charset="0"/>
                <a:cs typeface="Times New Roman" panose="02020603050405020304" pitchFamily="18" charset="0"/>
              </a:rPr>
              <a:t>she was </a:t>
            </a:r>
            <a:r>
              <a:rPr lang="en-US" dirty="0">
                <a:latin typeface="Times New Roman" panose="02020603050405020304" pitchFamily="18" charset="0"/>
                <a:cs typeface="Times New Roman" panose="02020603050405020304" pitchFamily="18" charset="0"/>
              </a:rPr>
              <a:t>going to fail her science test at her school in Thailand. She looked at her notes on her tablet at home. Nothing made sense. She saw words like “distance,” “acceleration,” and “velocity.” She felt worries growing inside of her. She just had to get a good grade on the test. Her future depended on it. She wanted to grow up to become a scientist. But how could she become a scientist if she failed the science test</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Naomi looked at the clock. It was late. She needed to go to bed. But the test was the next day. She looked back at her tablet. Again, she only saw confusing words like “distance,” “acceleration,” and “velocity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Aghhhh</a:t>
            </a:r>
            <a:r>
              <a:rPr lang="en-US" dirty="0">
                <a:latin typeface="Times New Roman" panose="02020603050405020304" pitchFamily="18" charset="0"/>
                <a:cs typeface="Times New Roman" panose="02020603050405020304" pitchFamily="18" charset="0"/>
              </a:rPr>
              <a:t>!” she exclaimed in despair</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She felt desperate. What could she do? Her parents were asleep, so she couldn’t ask them for help. She couldn’t ask her friends for help because they also didn’t understand distance, acceleration, and velocity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an idea popped into her mind. “Why not pray?” she thought</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Naomi had learned at school to pray in the morning and at night. Now it was night, so why not pray about her science test? Naomi closed her eyes and folded her hands. “Dear God,” she said, “please help me pass this test</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she explained to God that she wanted to pass the test so she could become a scientist. When she finished talking to God, she felt better. She still was a little worried, but she was glad that she had been able to tell God about her worries. She studied a few more minutes and went to bed. She felt peaceful after praying and fell asleep quickly</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4366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55749"/>
            <a:ext cx="11506200" cy="6186309"/>
          </a:xfrm>
          <a:prstGeom prst="rect">
            <a:avLst/>
          </a:prstGeom>
        </p:spPr>
        <p:txBody>
          <a:bodyPr wrap="square">
            <a:spAutoFit/>
          </a:bodyPr>
          <a:lstStyle/>
          <a:p>
            <a:pPr indent="358775"/>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morning, Naomi still felt peaceful, but she also felt also a little worried. Dad reassured her that everything would be fine.</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“It’s OK,” he said. “It’s just a grade, and grades don’t matter in the real world.”</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But Naomi still wanted a good grade on the test. </a:t>
            </a:r>
            <a:br>
              <a:rPr lang="en-US" dirty="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After breakfast, she quickly reviewed </a:t>
            </a:r>
            <a:r>
              <a:rPr lang="en-US" dirty="0" smtClean="0">
                <a:latin typeface="Times New Roman" panose="02020603050405020304" pitchFamily="18" charset="0"/>
                <a:cs typeface="Times New Roman" panose="02020603050405020304" pitchFamily="18" charset="0"/>
              </a:rPr>
              <a:t>her notes </a:t>
            </a:r>
            <a:r>
              <a:rPr lang="en-US" dirty="0">
                <a:latin typeface="Times New Roman" panose="02020603050405020304" pitchFamily="18" charset="0"/>
                <a:cs typeface="Times New Roman" panose="02020603050405020304" pitchFamily="18" charset="0"/>
              </a:rPr>
              <a:t>one last time on her tablet, and </a:t>
            </a:r>
            <a:r>
              <a:rPr lang="en-US" dirty="0" smtClean="0">
                <a:latin typeface="Times New Roman" panose="02020603050405020304" pitchFamily="18" charset="0"/>
                <a:cs typeface="Times New Roman" panose="02020603050405020304" pitchFamily="18" charset="0"/>
              </a:rPr>
              <a:t>she went </a:t>
            </a:r>
            <a:r>
              <a:rPr lang="en-US" dirty="0">
                <a:latin typeface="Times New Roman" panose="02020603050405020304" pitchFamily="18" charset="0"/>
                <a:cs typeface="Times New Roman" panose="02020603050405020304" pitchFamily="18" charset="0"/>
              </a:rPr>
              <a:t>to school</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When it came time for the test, </a:t>
            </a:r>
            <a:r>
              <a:rPr lang="en-US" dirty="0" smtClean="0">
                <a:latin typeface="Times New Roman" panose="02020603050405020304" pitchFamily="18" charset="0"/>
                <a:cs typeface="Times New Roman" panose="02020603050405020304" pitchFamily="18" charset="0"/>
              </a:rPr>
              <a:t>something seemed </a:t>
            </a:r>
            <a:r>
              <a:rPr lang="en-US" dirty="0">
                <a:latin typeface="Times New Roman" panose="02020603050405020304" pitchFamily="18" charset="0"/>
                <a:cs typeface="Times New Roman" panose="02020603050405020304" pitchFamily="18" charset="0"/>
              </a:rPr>
              <a:t>different. Naomi </a:t>
            </a:r>
            <a:r>
              <a:rPr lang="en-US" dirty="0" smtClean="0">
                <a:latin typeface="Times New Roman" panose="02020603050405020304" pitchFamily="18" charset="0"/>
                <a:cs typeface="Times New Roman" panose="02020603050405020304" pitchFamily="18" charset="0"/>
              </a:rPr>
              <a:t>understood the </a:t>
            </a:r>
            <a:r>
              <a:rPr lang="en-US" dirty="0">
                <a:latin typeface="Times New Roman" panose="02020603050405020304" pitchFamily="18" charset="0"/>
                <a:cs typeface="Times New Roman" panose="02020603050405020304" pitchFamily="18" charset="0"/>
              </a:rPr>
              <a:t>meaning of words like </a:t>
            </a:r>
            <a:r>
              <a:rPr lang="en-US" dirty="0" smtClean="0">
                <a:latin typeface="Times New Roman" panose="02020603050405020304" pitchFamily="18" charset="0"/>
                <a:cs typeface="Times New Roman" panose="02020603050405020304" pitchFamily="18" charset="0"/>
              </a:rPr>
              <a:t>distance, acceleration</a:t>
            </a:r>
            <a:r>
              <a:rPr lang="en-US" dirty="0">
                <a:latin typeface="Times New Roman" panose="02020603050405020304" pitchFamily="18" charset="0"/>
                <a:cs typeface="Times New Roman" panose="02020603050405020304" pitchFamily="18" charset="0"/>
              </a:rPr>
              <a:t>, and velocity. The test </a:t>
            </a:r>
            <a:r>
              <a:rPr lang="en-US" dirty="0" smtClean="0">
                <a:latin typeface="Times New Roman" panose="02020603050405020304" pitchFamily="18" charset="0"/>
                <a:cs typeface="Times New Roman" panose="02020603050405020304" pitchFamily="18" charset="0"/>
              </a:rPr>
              <a:t>wasn’t easy</a:t>
            </a:r>
            <a:r>
              <a:rPr lang="en-US" dirty="0">
                <a:latin typeface="Times New Roman" panose="02020603050405020304" pitchFamily="18" charset="0"/>
                <a:cs typeface="Times New Roman" panose="02020603050405020304" pitchFamily="18" charset="0"/>
              </a:rPr>
              <a:t>, but she felt comfortable as she took it</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When she received her grade, she </a:t>
            </a:r>
            <a:r>
              <a:rPr lang="en-US" dirty="0" smtClean="0">
                <a:latin typeface="Times New Roman" panose="02020603050405020304" pitchFamily="18" charset="0"/>
                <a:cs typeface="Times New Roman" panose="02020603050405020304" pitchFamily="18" charset="0"/>
              </a:rPr>
              <a:t>saw that </a:t>
            </a:r>
            <a:r>
              <a:rPr lang="en-US" dirty="0">
                <a:latin typeface="Times New Roman" panose="02020603050405020304" pitchFamily="18" charset="0"/>
                <a:cs typeface="Times New Roman" panose="02020603050405020304" pitchFamily="18" charset="0"/>
              </a:rPr>
              <a:t>she had passed with flying colors. </a:t>
            </a:r>
            <a:r>
              <a:rPr lang="en-US" dirty="0" smtClean="0">
                <a:latin typeface="Times New Roman" panose="02020603050405020304" pitchFamily="18" charset="0"/>
                <a:cs typeface="Times New Roman" panose="02020603050405020304" pitchFamily="18" charset="0"/>
              </a:rPr>
              <a:t>She was </a:t>
            </a:r>
            <a:r>
              <a:rPr lang="en-US" dirty="0">
                <a:latin typeface="Times New Roman" panose="02020603050405020304" pitchFamily="18" charset="0"/>
                <a:cs typeface="Times New Roman" panose="02020603050405020304" pitchFamily="18" charset="0"/>
              </a:rPr>
              <a:t>shocked and very happy</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That night, before going to sleep, </a:t>
            </a:r>
            <a:r>
              <a:rPr lang="en-US" dirty="0" smtClean="0">
                <a:latin typeface="Times New Roman" panose="02020603050405020304" pitchFamily="18" charset="0"/>
                <a:cs typeface="Times New Roman" panose="02020603050405020304" pitchFamily="18" charset="0"/>
              </a:rPr>
              <a:t>she prayed </a:t>
            </a:r>
            <a:r>
              <a:rPr lang="en-US" dirty="0">
                <a:latin typeface="Times New Roman" panose="02020603050405020304" pitchFamily="18" charset="0"/>
                <a:cs typeface="Times New Roman" panose="02020603050405020304" pitchFamily="18" charset="0"/>
              </a:rPr>
              <a:t>gratefully in her bed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“Thank You for helping me get a </a:t>
            </a:r>
            <a:r>
              <a:rPr lang="en-US" dirty="0" smtClean="0">
                <a:latin typeface="Times New Roman" panose="02020603050405020304" pitchFamily="18" charset="0"/>
                <a:cs typeface="Times New Roman" panose="02020603050405020304" pitchFamily="18" charset="0"/>
              </a:rPr>
              <a:t>good grade</a:t>
            </a:r>
            <a:r>
              <a:rPr lang="en-US" dirty="0">
                <a:latin typeface="Times New Roman" panose="02020603050405020304" pitchFamily="18" charset="0"/>
                <a:cs typeface="Times New Roman" panose="02020603050405020304" pitchFamily="18" charset="0"/>
              </a:rPr>
              <a:t>,” she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These days, Naomi loves to pray </a:t>
            </a:r>
            <a:r>
              <a:rPr lang="en-US" dirty="0" smtClean="0">
                <a:latin typeface="Times New Roman" panose="02020603050405020304" pitchFamily="18" charset="0"/>
                <a:cs typeface="Times New Roman" panose="02020603050405020304" pitchFamily="18" charset="0"/>
              </a:rPr>
              <a:t>to God </a:t>
            </a:r>
            <a:r>
              <a:rPr lang="en-US" dirty="0">
                <a:latin typeface="Times New Roman" panose="02020603050405020304" pitchFamily="18" charset="0"/>
                <a:cs typeface="Times New Roman" panose="02020603050405020304" pitchFamily="18" charset="0"/>
              </a:rPr>
              <a:t>about everything. She has found </a:t>
            </a:r>
            <a:r>
              <a:rPr lang="en-US" dirty="0" smtClean="0">
                <a:latin typeface="Times New Roman" panose="02020603050405020304" pitchFamily="18" charset="0"/>
                <a:cs typeface="Times New Roman" panose="02020603050405020304" pitchFamily="18" charset="0"/>
              </a:rPr>
              <a:t>that praying </a:t>
            </a:r>
            <a:r>
              <a:rPr lang="en-US" dirty="0">
                <a:latin typeface="Times New Roman" panose="02020603050405020304" pitchFamily="18" charset="0"/>
                <a:cs typeface="Times New Roman" panose="02020603050405020304" pitchFamily="18" charset="0"/>
              </a:rPr>
              <a:t>is much more fun than worrying</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“Don’t worry about anything but pray </a:t>
            </a:r>
            <a:r>
              <a:rPr lang="en-US" dirty="0" smtClean="0">
                <a:latin typeface="Times New Roman" panose="02020603050405020304" pitchFamily="18" charset="0"/>
                <a:cs typeface="Times New Roman" panose="02020603050405020304" pitchFamily="18" charset="0"/>
              </a:rPr>
              <a:t>for everything</a:t>
            </a:r>
            <a:r>
              <a:rPr lang="en-US" dirty="0">
                <a:latin typeface="Times New Roman" panose="02020603050405020304" pitchFamily="18" charset="0"/>
                <a:cs typeface="Times New Roman" panose="02020603050405020304" pitchFamily="18" charset="0"/>
              </a:rPr>
              <a:t>,” she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571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99138"/>
            <a:ext cx="11468100" cy="3139321"/>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Naomi is right. After all, the Bible says, “Be anxious for nothing, but in everything by prayer and supplication, with thanksgiving, let your requests be made known to God; and the peace of God, which surpasses all understanding, will guard your hearts and minds through Christ Jesus” (Philippians 4:6, 7; NKJV). </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Naomi studies at Korat Adventist International School in Thailand, where many children come from families who have never heard about God. </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Part of a Thirteenth Sabbath Offering several years ago helped build the school. Thank you for your Thirteenth Sabbath Offering this quarter that will help other children in Asia also learn about God.</a:t>
            </a:r>
          </a:p>
          <a:p>
            <a:endParaRPr lang="en-US"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By Andrew McChesney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7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2436</TotalTime>
  <Words>536</Words>
  <Application>Microsoft Office PowerPoint</Application>
  <PresentationFormat>Custom</PresentationFormat>
  <Paragraphs>43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229</cp:revision>
  <dcterms:created xsi:type="dcterms:W3CDTF">2020-12-19T10:54:30Z</dcterms:created>
  <dcterms:modified xsi:type="dcterms:W3CDTF">2025-02-24T14:29:54Z</dcterms:modified>
</cp:coreProperties>
</file>