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7" r:id="rId2"/>
    <p:sldId id="304" r:id="rId3"/>
    <p:sldId id="305" r:id="rId4"/>
    <p:sldId id="333"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6" d="100"/>
          <a:sy n="106" d="100"/>
        </p:scale>
        <p:origin x="-102" y="-12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24/02/2025</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306" y="582701"/>
            <a:ext cx="5692087" cy="534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868441" y="5884144"/>
            <a:ext cx="1708545"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Mafuang</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426483" y="191532"/>
            <a:ext cx="897810" cy="369332"/>
          </a:xfrm>
          <a:prstGeom prst="rect">
            <a:avLst/>
          </a:prstGeom>
          <a:noFill/>
        </p:spPr>
        <p:txBody>
          <a:bodyPr wrap="none" rtlCol="0">
            <a:spAutoFit/>
          </a:bodyPr>
          <a:lstStyle/>
          <a:p>
            <a:r>
              <a:rPr lang="en-AU" b="1" dirty="0" smtClean="0">
                <a:solidFill>
                  <a:srgbClr val="086BA4"/>
                </a:solidFill>
              </a:rPr>
              <a:t>Week 9</a:t>
            </a:r>
            <a:endParaRPr lang="en-AU" b="1" dirty="0">
              <a:solidFill>
                <a:srgbClr val="086BA4"/>
              </a:solidFill>
            </a:endParaRPr>
          </a:p>
        </p:txBody>
      </p:sp>
      <p:sp>
        <p:nvSpPr>
          <p:cNvPr id="12" name="Rectangle 11"/>
          <p:cNvSpPr/>
          <p:nvPr/>
        </p:nvSpPr>
        <p:spPr>
          <a:xfrm>
            <a:off x="6212541" y="1480862"/>
            <a:ext cx="5979459" cy="1569660"/>
          </a:xfrm>
          <a:prstGeom prst="rect">
            <a:avLst/>
          </a:prstGeom>
          <a:noFill/>
        </p:spPr>
        <p:txBody>
          <a:bodyPr wrap="square" lIns="91440" tIns="45720" rIns="91440" bIns="45720">
            <a:spAutoFit/>
          </a:bodyPr>
          <a:lstStyle/>
          <a:p>
            <a:pPr algn="ctr"/>
            <a:r>
              <a:rPr lang="en-US" sz="48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No Cake,</a:t>
            </a:r>
          </a:p>
          <a:p>
            <a:pPr algn="ctr"/>
            <a:r>
              <a:rPr lang="en-US" sz="48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No Pancakes</a:t>
            </a:r>
            <a:endParaRPr lang="en-US" sz="48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4" name="TextBox 13"/>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8" name="TextBox 17"/>
          <p:cNvSpPr txBox="1"/>
          <p:nvPr/>
        </p:nvSpPr>
        <p:spPr>
          <a:xfrm>
            <a:off x="8483600" y="887413"/>
            <a:ext cx="1524000" cy="369332"/>
          </a:xfrm>
          <a:prstGeom prst="rect">
            <a:avLst/>
          </a:prstGeom>
          <a:noFill/>
        </p:spPr>
        <p:txBody>
          <a:bodyPr wrap="square" rtlCol="0">
            <a:spAutoFit/>
          </a:bodyPr>
          <a:lstStyle/>
          <a:p>
            <a:r>
              <a:rPr lang="en-AU" b="1" dirty="0" smtClean="0"/>
              <a:t>May 31</a:t>
            </a:r>
            <a:endParaRPr lang="en-AU" b="1" dirty="0"/>
          </a:p>
        </p:txBody>
      </p:sp>
      <p:pic>
        <p:nvPicPr>
          <p:cNvPr id="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098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49052"/>
            <a:ext cx="11468100" cy="6186309"/>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When Mafuang </a:t>
            </a:r>
            <a:r>
              <a:rPr lang="en-US" dirty="0" smtClean="0">
                <a:latin typeface="Times New Roman" panose="02020603050405020304" pitchFamily="18" charset="0"/>
                <a:cs typeface="Times New Roman" panose="02020603050405020304" pitchFamily="18" charset="0"/>
              </a:rPr>
              <a:t>[MAF-lang] was </a:t>
            </a:r>
            <a:r>
              <a:rPr lang="en-US" dirty="0">
                <a:latin typeface="Times New Roman" panose="02020603050405020304" pitchFamily="18" charset="0"/>
                <a:cs typeface="Times New Roman" panose="02020603050405020304" pitchFamily="18" charset="0"/>
              </a:rPr>
              <a:t>4, she was given </a:t>
            </a:r>
            <a:r>
              <a:rPr lang="en-US" dirty="0" smtClean="0">
                <a:latin typeface="Times New Roman" panose="02020603050405020304" pitchFamily="18" charset="0"/>
                <a:cs typeface="Times New Roman" panose="02020603050405020304" pitchFamily="18" charset="0"/>
              </a:rPr>
              <a:t>an animal </a:t>
            </a:r>
            <a:r>
              <a:rPr lang="en-US" dirty="0">
                <a:latin typeface="Times New Roman" panose="02020603050405020304" pitchFamily="18" charset="0"/>
                <a:cs typeface="Times New Roman" panose="02020603050405020304" pitchFamily="18" charset="0"/>
              </a:rPr>
              <a:t>cookie. Grandma had bought the cookie at a mall in Thailand, and she gave it to Mom to give to Mafuang</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little girl happily ate the cookie. It tasted so sweet and good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But then something scary happened. Her eyes got red and puffy, and she couldn’t breathe</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Mom was very scared, and she rushed Mafuang to the hospital</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doctor said Mafuang was allergic to wheat gluten. That meant she couldn’t eat any more animal cookies. It also meant that she couldn’t eat anything made with flour</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That was hard for the little girl. But her health depended on it. Before she ate anything, she had to check first to see if it contained flour</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So, after that, when Mafuang wanted a hamburger at a fast-food restaurant, she only ate the patty and the cheese. She couldn’t eat the bun, and she put it in the trash. When she ordered a pizza, she only ate the cheese and other toppings. She couldn’t eat the crust, and she put the crust in the trash. At </a:t>
            </a:r>
            <a:r>
              <a:rPr lang="en-US" dirty="0" smtClean="0">
                <a:latin typeface="Times New Roman" panose="02020603050405020304" pitchFamily="18" charset="0"/>
                <a:cs typeface="Times New Roman" panose="02020603050405020304" pitchFamily="18" charset="0"/>
              </a:rPr>
              <a:t>birthday parties</a:t>
            </a:r>
            <a:r>
              <a:rPr lang="en-US" dirty="0">
                <a:latin typeface="Times New Roman" panose="02020603050405020304" pitchFamily="18" charset="0"/>
                <a:cs typeface="Times New Roman" panose="02020603050405020304" pitchFamily="18" charset="0"/>
              </a:rPr>
              <a:t>, she ate the frosting off the birthday cake and put the rest in the trash. Once she licked the frosting off a doughnut and asked her friends, “Does anyone want a doughnut?” No one did, so she put it in the trash</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One day, when Mafuang was 9, she decided to play a prank. She was sitting at the table for supper with Grandma </a:t>
            </a:r>
            <a:r>
              <a:rPr lang="en-US" dirty="0" smtClean="0">
                <a:latin typeface="Times New Roman" panose="02020603050405020304" pitchFamily="18" charset="0"/>
                <a:cs typeface="Times New Roman" panose="02020603050405020304" pitchFamily="18" charset="0"/>
              </a:rPr>
              <a:t>and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295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277654"/>
            <a:ext cx="11595100" cy="6186309"/>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Grandpa in the dining room of their house in the city of Korat. Mom was in the kitchen, and Dad wasn’t home. On the table was a meal of rice, fried eggs, and thin, stuffed pancakes. Mafuang knew that her supper was only the rice and fried eggs. She needed to stay away from the pancakes because they contained flour. But she wanted to see what Grandma and Grandpa would do if she ate a pancake. So, she grabbed a pancake with her hand and bit off part of it.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Grandma and Grandpa were shocked. </a:t>
            </a:r>
            <a:endParaRPr lang="en-US" dirty="0" smtClean="0">
              <a:latin typeface="Times New Roman" panose="02020603050405020304" pitchFamily="18" charset="0"/>
              <a:cs typeface="Times New Roman" panose="02020603050405020304" pitchFamily="18" charset="0"/>
            </a:endParaRPr>
          </a:p>
          <a:p>
            <a:pPr indent="358775"/>
            <a:endParaRPr lang="en-US" dirty="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What are you doing?” Grandma cried. </a:t>
            </a:r>
            <a:endParaRPr lang="en-US" dirty="0" smtClean="0">
              <a:latin typeface="Times New Roman" panose="02020603050405020304" pitchFamily="18" charset="0"/>
              <a:cs typeface="Times New Roman" panose="02020603050405020304" pitchFamily="18" charset="0"/>
            </a:endParaRPr>
          </a:p>
          <a:p>
            <a:pPr indent="358775"/>
            <a:endParaRPr lang="en-US" dirty="0">
              <a:latin typeface="Times New Roman" panose="02020603050405020304" pitchFamily="18" charset="0"/>
              <a:cs typeface="Times New Roman" panose="02020603050405020304" pitchFamily="18" charset="0"/>
            </a:endParaRPr>
          </a:p>
          <a:p>
            <a:pPr indent="358775"/>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Don’t swallow it!” Grandpa exclaimed.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At that moment, as Mafuang grabbed and ate part of the pancake, Mom came out of the kitchen. She looked on with horror at what was happening. </a:t>
            </a:r>
            <a:br>
              <a:rPr lang="en-US" dirty="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Mafuang thought that her prank </a:t>
            </a:r>
            <a:r>
              <a:rPr lang="en-US" dirty="0" smtClean="0">
                <a:latin typeface="Times New Roman" panose="02020603050405020304" pitchFamily="18" charset="0"/>
                <a:cs typeface="Times New Roman" panose="02020603050405020304" pitchFamily="18" charset="0"/>
              </a:rPr>
              <a:t>was funny</a:t>
            </a:r>
            <a:r>
              <a:rPr lang="en-US" dirty="0">
                <a:latin typeface="Times New Roman" panose="02020603050405020304" pitchFamily="18" charset="0"/>
                <a:cs typeface="Times New Roman" panose="02020603050405020304" pitchFamily="18" charset="0"/>
              </a:rPr>
              <a:t>. But she didn’t have a plan on what </a:t>
            </a:r>
            <a:r>
              <a:rPr lang="en-US" dirty="0" smtClean="0">
                <a:latin typeface="Times New Roman" panose="02020603050405020304" pitchFamily="18" charset="0"/>
                <a:cs typeface="Times New Roman" panose="02020603050405020304" pitchFamily="18" charset="0"/>
              </a:rPr>
              <a:t>to do </a:t>
            </a:r>
            <a:r>
              <a:rPr lang="en-US" dirty="0">
                <a:latin typeface="Times New Roman" panose="02020603050405020304" pitchFamily="18" charset="0"/>
                <a:cs typeface="Times New Roman" panose="02020603050405020304" pitchFamily="18" charset="0"/>
              </a:rPr>
              <a:t>next. Suddenly, a strong desire </a:t>
            </a:r>
            <a:r>
              <a:rPr lang="en-US" dirty="0" smtClean="0">
                <a:latin typeface="Times New Roman" panose="02020603050405020304" pitchFamily="18" charset="0"/>
                <a:cs typeface="Times New Roman" panose="02020603050405020304" pitchFamily="18" charset="0"/>
              </a:rPr>
              <a:t>overcame her </a:t>
            </a:r>
            <a:r>
              <a:rPr lang="en-US" dirty="0">
                <a:latin typeface="Times New Roman" panose="02020603050405020304" pitchFamily="18" charset="0"/>
                <a:cs typeface="Times New Roman" panose="02020603050405020304" pitchFamily="18" charset="0"/>
              </a:rPr>
              <a:t>to spit out the pancake. She had </a:t>
            </a:r>
            <a:r>
              <a:rPr lang="en-US" dirty="0" smtClean="0">
                <a:latin typeface="Times New Roman" panose="02020603050405020304" pitchFamily="18" charset="0"/>
                <a:cs typeface="Times New Roman" panose="02020603050405020304" pitchFamily="18" charset="0"/>
              </a:rPr>
              <a:t>never felt </a:t>
            </a:r>
            <a:r>
              <a:rPr lang="en-US" dirty="0">
                <a:latin typeface="Times New Roman" panose="02020603050405020304" pitchFamily="18" charset="0"/>
                <a:cs typeface="Times New Roman" panose="02020603050405020304" pitchFamily="18" charset="0"/>
              </a:rPr>
              <a:t>that way before. She felt like the </a:t>
            </a:r>
            <a:r>
              <a:rPr lang="en-US" dirty="0" smtClean="0">
                <a:latin typeface="Times New Roman" panose="02020603050405020304" pitchFamily="18" charset="0"/>
                <a:cs typeface="Times New Roman" panose="02020603050405020304" pitchFamily="18" charset="0"/>
              </a:rPr>
              <a:t>pancake was </a:t>
            </a:r>
            <a:r>
              <a:rPr lang="en-US" dirty="0">
                <a:latin typeface="Times New Roman" panose="02020603050405020304" pitchFamily="18" charset="0"/>
                <a:cs typeface="Times New Roman" panose="02020603050405020304" pitchFamily="18" charset="0"/>
              </a:rPr>
              <a:t>a disgusting piece of garbage in </a:t>
            </a:r>
            <a:r>
              <a:rPr lang="en-US" dirty="0" smtClean="0">
                <a:latin typeface="Times New Roman" panose="02020603050405020304" pitchFamily="18" charset="0"/>
                <a:cs typeface="Times New Roman" panose="02020603050405020304" pitchFamily="18" charset="0"/>
              </a:rPr>
              <a:t>her mouth</a:t>
            </a:r>
            <a:r>
              <a:rPr lang="en-US" dirty="0">
                <a:latin typeface="Times New Roman" panose="02020603050405020304" pitchFamily="18" charset="0"/>
                <a:cs typeface="Times New Roman" panose="02020603050405020304" pitchFamily="18" charset="0"/>
              </a:rPr>
              <a:t>, and she wanted to put it in the trash</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Mafuang jumped out of her chair. She </a:t>
            </a:r>
            <a:r>
              <a:rPr lang="en-US" dirty="0" smtClean="0">
                <a:latin typeface="Times New Roman" panose="02020603050405020304" pitchFamily="18" charset="0"/>
                <a:cs typeface="Times New Roman" panose="02020603050405020304" pitchFamily="18" charset="0"/>
              </a:rPr>
              <a:t>ran across </a:t>
            </a:r>
            <a:r>
              <a:rPr lang="en-US" dirty="0">
                <a:latin typeface="Times New Roman" panose="02020603050405020304" pitchFamily="18" charset="0"/>
                <a:cs typeface="Times New Roman" panose="02020603050405020304" pitchFamily="18" charset="0"/>
              </a:rPr>
              <a:t>the room to a trash bin in the corner</a:t>
            </a:r>
            <a:r>
              <a:rPr lang="en-US" dirty="0" smtClean="0">
                <a:latin typeface="Times New Roman" panose="02020603050405020304" pitchFamily="18" charset="0"/>
                <a:cs typeface="Times New Roman" panose="02020603050405020304" pitchFamily="18" charset="0"/>
              </a:rPr>
              <a:t>. Standing </a:t>
            </a:r>
            <a:r>
              <a:rPr lang="en-US" dirty="0">
                <a:latin typeface="Times New Roman" panose="02020603050405020304" pitchFamily="18" charset="0"/>
                <a:cs typeface="Times New Roman" panose="02020603050405020304" pitchFamily="18" charset="0"/>
              </a:rPr>
              <a:t>over it, she spit the pancake out </a:t>
            </a:r>
            <a:r>
              <a:rPr lang="en-US" dirty="0" smtClean="0">
                <a:latin typeface="Times New Roman" panose="02020603050405020304" pitchFamily="18" charset="0"/>
                <a:cs typeface="Times New Roman" panose="02020603050405020304" pitchFamily="18" charset="0"/>
              </a:rPr>
              <a:t>of her </a:t>
            </a:r>
            <a:r>
              <a:rPr lang="en-US" dirty="0">
                <a:latin typeface="Times New Roman" panose="02020603050405020304" pitchFamily="18" charset="0"/>
                <a:cs typeface="Times New Roman" panose="02020603050405020304" pitchFamily="18" charset="0"/>
              </a:rPr>
              <a:t>mouth</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Mom, Grandma, and Grandpa heaved </a:t>
            </a:r>
            <a:r>
              <a:rPr lang="en-US" dirty="0" smtClean="0">
                <a:latin typeface="Times New Roman" panose="02020603050405020304" pitchFamily="18" charset="0"/>
                <a:cs typeface="Times New Roman" panose="02020603050405020304" pitchFamily="18" charset="0"/>
              </a:rPr>
              <a:t>a sigh </a:t>
            </a:r>
            <a:r>
              <a:rPr lang="en-US" dirty="0">
                <a:latin typeface="Times New Roman" panose="02020603050405020304" pitchFamily="18" charset="0"/>
                <a:cs typeface="Times New Roman" panose="02020603050405020304" pitchFamily="18" charset="0"/>
              </a:rPr>
              <a:t>of relief. They were so glad that she </a:t>
            </a:r>
            <a:r>
              <a:rPr lang="en-US" dirty="0" smtClean="0">
                <a:latin typeface="Times New Roman" panose="02020603050405020304" pitchFamily="18" charset="0"/>
                <a:cs typeface="Times New Roman" panose="02020603050405020304" pitchFamily="18" charset="0"/>
              </a:rPr>
              <a:t>had spit </a:t>
            </a:r>
            <a:r>
              <a:rPr lang="en-US" dirty="0">
                <a:latin typeface="Times New Roman" panose="02020603050405020304" pitchFamily="18" charset="0"/>
                <a:cs typeface="Times New Roman" panose="02020603050405020304" pitchFamily="18" charset="0"/>
              </a:rPr>
              <a:t>it out</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24109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331044"/>
            <a:ext cx="11544300" cy="5909310"/>
          </a:xfrm>
          <a:prstGeom prst="rect">
            <a:avLst/>
          </a:prstGeom>
        </p:spPr>
        <p:txBody>
          <a:bodyPr wrap="square">
            <a:spAutoFit/>
          </a:bodyPr>
          <a:lstStyle/>
          <a:p>
            <a:pPr indent="358775"/>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Never do that again because you could get really sick,” Mom said.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Mafuang didn’t say anything. She didn’t know what to say.</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But she thought a lot about the unusual desire that had overcome her to spit out the pancake like a piece of garbage. She pondered it for a long time. She wondered, “What happened? Who gave me the desire to spit out the pancake?”</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she remembered her school, where she was studying in the fourth grade. She had learned at the Seventh-day Adventist mission school about the God of heaven who created all people and cares for them. She had learned at the school to pray to God in the morning and in the evening. Mafuang had her answer. The God of heaven who created her and cared for her had filled her with the strong desire to spit out the pancake. God had saved her life.</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 know that it must be from God,” Mafuang said. “If I had swallowed the pancake, I might have been sent to the hospital. I think God is nice because He helps anyone who needs anything.” </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Mafuang studies at Korat Adventist International School in Thailand, where many children, like her, come from families who do not know God. Part of a Thirteenth Sabbath Offering several years ago helped build her school. Thank you for your Thirteenth Sabbath Offering this quarter that will help other children in Asia also learn about God.</a:t>
            </a:r>
          </a:p>
          <a:p>
            <a:pPr indent="358775"/>
            <a:endParaRPr lang="en-US" dirty="0" smtClean="0">
              <a:latin typeface="Times New Roman" panose="02020603050405020304" pitchFamily="18" charset="0"/>
              <a:cs typeface="Times New Roman" panose="02020603050405020304" pitchFamily="18" charset="0"/>
            </a:endParaRPr>
          </a:p>
          <a:p>
            <a:pPr indent="358775"/>
            <a:endParaRPr lang="en-US" dirty="0">
              <a:latin typeface="Times New Roman" panose="02020603050405020304" pitchFamily="18" charset="0"/>
              <a:cs typeface="Times New Roman" panose="02020603050405020304" pitchFamily="18" charset="0"/>
            </a:endParaRPr>
          </a:p>
          <a:p>
            <a:pPr indent="358775" algn="r"/>
            <a:r>
              <a:rPr lang="en-US" dirty="0">
                <a:latin typeface="Times New Roman" panose="02020603050405020304" pitchFamily="18" charset="0"/>
                <a:cs typeface="Times New Roman" panose="02020603050405020304" pitchFamily="18" charset="0"/>
              </a:rPr>
              <a:t>By Andrew McChesney </a:t>
            </a:r>
            <a:endParaRPr lang="en-AU" dirty="0"/>
          </a:p>
        </p:txBody>
      </p:sp>
    </p:spTree>
    <p:extLst>
      <p:ext uri="{BB962C8B-B14F-4D97-AF65-F5344CB8AC3E}">
        <p14:creationId xmlns:p14="http://schemas.microsoft.com/office/powerpoint/2010/main" val="3919839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2436</TotalTime>
  <Words>735</Words>
  <Application>Microsoft Office PowerPoint</Application>
  <PresentationFormat>Custom</PresentationFormat>
  <Paragraphs>49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230</cp:revision>
  <dcterms:created xsi:type="dcterms:W3CDTF">2020-12-19T10:54:30Z</dcterms:created>
  <dcterms:modified xsi:type="dcterms:W3CDTF">2025-02-24T14:30:19Z</dcterms:modified>
</cp:coreProperties>
</file>