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314" r:id="rId2"/>
    <p:sldId id="315" r:id="rId3"/>
    <p:sldId id="316" r:id="rId4"/>
    <p:sldId id="317" r:id="rId5"/>
    <p:sldId id="328" r:id="rId6"/>
  </p:sldIdLst>
  <p:sldSz cx="12192000" cy="6858000"/>
  <p:notesSz cx="6858000" cy="9144000"/>
  <p:embeddedFontLst>
    <p:embeddedFont>
      <p:font typeface="Calibri" panose="020F0502020204030204" pitchFamily="34" charset="0"/>
      <p:regular r:id="rId7"/>
      <p:bold r:id="rId8"/>
      <p:italic r:id="rId9"/>
      <p:boldItalic r:id="rId1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6B0"/>
    <a:srgbClr val="086BA4"/>
    <a:srgbClr val="BBC5AB"/>
    <a:srgbClr val="CFD6C4"/>
    <a:srgbClr val="BCC5AD"/>
    <a:srgbClr val="D9D4BD"/>
    <a:srgbClr val="0C7F96"/>
    <a:srgbClr val="87DA51"/>
    <a:srgbClr val="335BA3"/>
    <a:srgbClr val="2F5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varScale="1">
        <p:scale>
          <a:sx n="106" d="100"/>
          <a:sy n="106" d="100"/>
        </p:scale>
        <p:origin x="-102" y="-12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62196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24795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203553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96754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34767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212329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1331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43622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40556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36211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407307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07945-C748-4648-9E79-D2122D56AE8F}" type="datetimeFigureOut">
              <a:rPr lang="es-ES" smtClean="0"/>
              <a:t>24/02/2025</a:t>
            </a:fld>
            <a:endParaRPr lang="es-E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511A6-C0F2-4C57-97BA-FE4A5FBB3F7D}" type="slidenum">
              <a:rPr lang="es-ES" smtClean="0"/>
              <a:t>‹#›</a:t>
            </a:fld>
            <a:endParaRPr lang="es-ES" dirty="0"/>
          </a:p>
        </p:txBody>
      </p:sp>
    </p:spTree>
    <p:extLst>
      <p:ext uri="{BB962C8B-B14F-4D97-AF65-F5344CB8AC3E}">
        <p14:creationId xmlns:p14="http://schemas.microsoft.com/office/powerpoint/2010/main" val="2006433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397" y="656665"/>
            <a:ext cx="5263319" cy="5812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2969138" y="5884144"/>
            <a:ext cx="1507144"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Hannah</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 name="TextBox 9"/>
          <p:cNvSpPr txBox="1"/>
          <p:nvPr/>
        </p:nvSpPr>
        <p:spPr>
          <a:xfrm>
            <a:off x="-1382940" y="165100"/>
            <a:ext cx="1014830" cy="369332"/>
          </a:xfrm>
          <a:prstGeom prst="rect">
            <a:avLst/>
          </a:prstGeom>
          <a:noFill/>
        </p:spPr>
        <p:txBody>
          <a:bodyPr wrap="none" rtlCol="0">
            <a:spAutoFit/>
          </a:bodyPr>
          <a:lstStyle/>
          <a:p>
            <a:r>
              <a:rPr lang="en-AU" b="1" dirty="0" smtClean="0">
                <a:solidFill>
                  <a:srgbClr val="086BA4"/>
                </a:solidFill>
              </a:rPr>
              <a:t>Week 11</a:t>
            </a:r>
            <a:endParaRPr lang="en-AU" b="1" dirty="0">
              <a:solidFill>
                <a:srgbClr val="086BA4"/>
              </a:solidFill>
            </a:endParaRPr>
          </a:p>
        </p:txBody>
      </p:sp>
      <p:sp>
        <p:nvSpPr>
          <p:cNvPr id="12" name="Rectangle 11"/>
          <p:cNvSpPr/>
          <p:nvPr/>
        </p:nvSpPr>
        <p:spPr>
          <a:xfrm>
            <a:off x="6167718" y="1258431"/>
            <a:ext cx="6024282" cy="1938992"/>
          </a:xfrm>
          <a:prstGeom prst="rect">
            <a:avLst/>
          </a:prstGeom>
          <a:noFill/>
        </p:spPr>
        <p:txBody>
          <a:bodyPr wrap="square" lIns="91440" tIns="45720" rIns="91440" bIns="45720">
            <a:spAutoFit/>
          </a:bodyPr>
          <a:lstStyle/>
          <a:p>
            <a:pPr algn="ctr"/>
            <a:r>
              <a:rPr lang="en-US" sz="60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A New</a:t>
            </a:r>
          </a:p>
          <a:p>
            <a:pPr algn="ctr"/>
            <a:r>
              <a:rPr lang="en-US" sz="60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Heart</a:t>
            </a:r>
            <a:endParaRPr lang="en-US" sz="60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endParaRPr>
          </a:p>
        </p:txBody>
      </p:sp>
      <p:sp>
        <p:nvSpPr>
          <p:cNvPr id="14" name="TextBox 13"/>
          <p:cNvSpPr txBox="1"/>
          <p:nvPr/>
        </p:nvSpPr>
        <p:spPr>
          <a:xfrm>
            <a:off x="6417733" y="887413"/>
            <a:ext cx="1804912" cy="369332"/>
          </a:xfrm>
          <a:prstGeom prst="rect">
            <a:avLst/>
          </a:prstGeom>
          <a:noFill/>
        </p:spPr>
        <p:txBody>
          <a:bodyPr wrap="square" rtlCol="0">
            <a:spAutoFit/>
          </a:bodyPr>
          <a:lstStyle/>
          <a:p>
            <a:pPr algn="r"/>
            <a:r>
              <a:rPr lang="en-AU" b="1" dirty="0"/>
              <a:t>PHILIPPINES</a:t>
            </a:r>
            <a:endParaRPr lang="en-AU" b="1" dirty="0"/>
          </a:p>
        </p:txBody>
      </p:sp>
      <p:sp>
        <p:nvSpPr>
          <p:cNvPr id="18" name="TextBox 17"/>
          <p:cNvSpPr txBox="1"/>
          <p:nvPr/>
        </p:nvSpPr>
        <p:spPr>
          <a:xfrm>
            <a:off x="8483600" y="887413"/>
            <a:ext cx="1524000" cy="369332"/>
          </a:xfrm>
          <a:prstGeom prst="rect">
            <a:avLst/>
          </a:prstGeom>
          <a:noFill/>
        </p:spPr>
        <p:txBody>
          <a:bodyPr wrap="square" rtlCol="0">
            <a:spAutoFit/>
          </a:bodyPr>
          <a:lstStyle/>
          <a:p>
            <a:r>
              <a:rPr lang="en-AU" b="1" dirty="0" smtClean="0"/>
              <a:t>June 14</a:t>
            </a:r>
            <a:endParaRPr lang="en-AU" b="1" dirty="0"/>
          </a:p>
        </p:txBody>
      </p:sp>
      <p:pic>
        <p:nvPicPr>
          <p:cNvPr id="20" name="Picture 4" descr="Philippine Sun Stock Illustrations – 902 Philippine Sun Stock  Illustrations, Vectors &amp; Clipart - Dreamsti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7390" y="4034395"/>
            <a:ext cx="2909887" cy="19432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261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21251"/>
            <a:ext cx="11531600" cy="6186309"/>
          </a:xfrm>
          <a:prstGeom prst="rect">
            <a:avLst/>
          </a:prstGeom>
          <a:noFill/>
        </p:spPr>
        <p:txBody>
          <a:bodyPr wrap="square">
            <a:spAutoFit/>
          </a:bodyPr>
          <a:lstStyle/>
          <a:p>
            <a:pPr indent="358775"/>
            <a:r>
              <a:rPr lang="en-US" dirty="0">
                <a:latin typeface="Times New Roman" panose="02020603050405020304" pitchFamily="18" charset="0"/>
                <a:cs typeface="Times New Roman" panose="02020603050405020304" pitchFamily="18" charset="0"/>
              </a:rPr>
              <a:t>Hannah loved her twin brothers, </a:t>
            </a:r>
            <a:r>
              <a:rPr lang="en-US" dirty="0" smtClean="0">
                <a:latin typeface="Times New Roman" panose="02020603050405020304" pitchFamily="18" charset="0"/>
                <a:cs typeface="Times New Roman" panose="02020603050405020304" pitchFamily="18" charset="0"/>
              </a:rPr>
              <a:t>Zechy [ZAK-</a:t>
            </a:r>
            <a:r>
              <a:rPr lang="en-US" dirty="0" err="1" smtClean="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Jerry, but they could be so annoying</a:t>
            </a:r>
            <a:r>
              <a:rPr lang="en-US" dirty="0" smtClean="0">
                <a:latin typeface="Times New Roman" panose="02020603050405020304" pitchFamily="18" charset="0"/>
                <a:cs typeface="Times New Roman" panose="02020603050405020304" pitchFamily="18" charset="0"/>
              </a:rPr>
              <a:t>. As </a:t>
            </a:r>
            <a:r>
              <a:rPr lang="en-US" dirty="0">
                <a:latin typeface="Times New Roman" panose="02020603050405020304" pitchFamily="18" charset="0"/>
                <a:cs typeface="Times New Roman" panose="02020603050405020304" pitchFamily="18" charset="0"/>
              </a:rPr>
              <a:t>their older sister, she felt like she needed to make sure that they controlled themselves and were well-behaved</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So, she spoke up at lunch when the boys loaded their plates with food</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“Save some for Mommy and Daddy,” she said</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“It’s fine,” Zechy said, without putting back any food</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“Mommy and Daddy already ate,” Jerry chimed in</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But it seemed to Hannah that the boy had taken too much food, and she wanted them to put some back</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“No, they haven’t eaten yet,” Hannah insisted, her voice rising. “Save some for them</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“Really, it’s fine,” Zechy declared, his voice also rising</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Overhearing the growing disagreement, Daddy and Mommy sought to restore calm</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“It’s fine,” Daddy said</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“Let the boys eat,” Mommy said</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3133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 y="332750"/>
            <a:ext cx="11493500" cy="6186309"/>
          </a:xfrm>
          <a:prstGeom prst="rect">
            <a:avLst/>
          </a:prstGeom>
        </p:spPr>
        <p:txBody>
          <a:bodyPr wrap="square">
            <a:spAutoFit/>
          </a:bodyPr>
          <a:lstStyle/>
          <a:p>
            <a:pPr indent="358775"/>
            <a:r>
              <a:rPr lang="en-US" dirty="0" smtClean="0">
                <a:latin typeface="Times New Roman" panose="02020603050405020304" pitchFamily="18" charset="0"/>
                <a:cs typeface="Times New Roman" panose="02020603050405020304" pitchFamily="18" charset="0"/>
              </a:rPr>
              <a:t>But </a:t>
            </a:r>
            <a:r>
              <a:rPr lang="en-US" dirty="0">
                <a:latin typeface="Times New Roman" panose="02020603050405020304" pitchFamily="18" charset="0"/>
                <a:cs typeface="Times New Roman" panose="02020603050405020304" pitchFamily="18" charset="0"/>
              </a:rPr>
              <a:t>that wasn’t all that Hannah found annoying. The twins also liked to go into her bedroom and play with her toys. She was alarmed one day when they took her teddy bear and began to play-fight with it. She worried that they might accidentally tear it apart. She grabbed the teddy bear. “Play with your own things,” she whispered, fiercely.</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She whispered because she didn’t want to disturb Daddy and Mommy. The family was living in an apartment on the campus of the Adventist International Institute of Advanced Studies in the Philippines. Daddy was in another room, studying to become a missionary, and Mommy was working.</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 twins weren’t bothered that Hannah had taken the teddy bear. They found another teddy bear in her room and started to play-fight. “Stop!” Hannah whispered. “Take your own things to play-fight with.”</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And so, it went on and on and on. It was so annoying. Hannah didn’t know what to do.</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Then Hannah and her family went to the week of spiritual emphasis at the Adventist International Institute of Advanced Studies. Hannah listened carefully to the speaker. Her heart was touched as she heard about Jesus’ great love. When the speaker asked who would like to give their hearts to Jesus and be </a:t>
            </a:r>
            <a:r>
              <a:rPr lang="en-US" dirty="0">
                <a:latin typeface="Times New Roman" panose="02020603050405020304" pitchFamily="18" charset="0"/>
                <a:cs typeface="Times New Roman" panose="02020603050405020304" pitchFamily="18" charset="0"/>
              </a:rPr>
              <a:t>baptized, she looked up at her parents</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“Daddy and Mommy, should I go</a:t>
            </a:r>
            <a:r>
              <a:rPr lang="en-US" dirty="0" smtClean="0">
                <a:latin typeface="Times New Roman" panose="02020603050405020304" pitchFamily="18" charset="0"/>
                <a:cs typeface="Times New Roman" panose="02020603050405020304" pitchFamily="18" charset="0"/>
              </a:rPr>
              <a:t>?” she </a:t>
            </a:r>
            <a:r>
              <a:rPr lang="en-US" dirty="0">
                <a:latin typeface="Times New Roman" panose="02020603050405020304" pitchFamily="18" charset="0"/>
                <a:cs typeface="Times New Roman" panose="02020603050405020304" pitchFamily="18" charset="0"/>
              </a:rPr>
              <a:t>whispered</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Daddy and Mommy saw that </a:t>
            </a:r>
            <a:r>
              <a:rPr lang="en-US" dirty="0" smtClean="0">
                <a:latin typeface="Times New Roman" panose="02020603050405020304" pitchFamily="18" charset="0"/>
                <a:cs typeface="Times New Roman" panose="02020603050405020304" pitchFamily="18" charset="0"/>
              </a:rPr>
              <a:t>Hannah loved </a:t>
            </a:r>
            <a:r>
              <a:rPr lang="en-US" dirty="0">
                <a:latin typeface="Times New Roman" panose="02020603050405020304" pitchFamily="18" charset="0"/>
                <a:cs typeface="Times New Roman" panose="02020603050405020304" pitchFamily="18" charset="0"/>
              </a:rPr>
              <a:t>Jesus very much. They saw that </a:t>
            </a:r>
            <a:r>
              <a:rPr lang="en-US" dirty="0" smtClean="0">
                <a:latin typeface="Times New Roman" panose="02020603050405020304" pitchFamily="18" charset="0"/>
                <a:cs typeface="Times New Roman" panose="02020603050405020304" pitchFamily="18" charset="0"/>
              </a:rPr>
              <a:t>the Holy </a:t>
            </a:r>
            <a:r>
              <a:rPr lang="en-US" dirty="0">
                <a:latin typeface="Times New Roman" panose="02020603050405020304" pitchFamily="18" charset="0"/>
                <a:cs typeface="Times New Roman" panose="02020603050405020304" pitchFamily="18" charset="0"/>
              </a:rPr>
              <a:t>Spirit was speaking to her heart</a:t>
            </a:r>
            <a:r>
              <a:rPr lang="en-US" dirty="0" smtClean="0">
                <a:latin typeface="Times New Roman" panose="02020603050405020304" pitchFamily="18" charset="0"/>
                <a:cs typeface="Times New Roman" panose="02020603050405020304" pitchFamily="18" charset="0"/>
              </a:rPr>
              <a:t>. They </a:t>
            </a:r>
            <a:r>
              <a:rPr lang="en-US" dirty="0">
                <a:latin typeface="Times New Roman" panose="02020603050405020304" pitchFamily="18" charset="0"/>
                <a:cs typeface="Times New Roman" panose="02020603050405020304" pitchFamily="18" charset="0"/>
              </a:rPr>
              <a:t>nodded their heads that she could go</a:t>
            </a:r>
            <a:r>
              <a:rPr lang="en-US" dirty="0" smtClean="0">
                <a:latin typeface="Times New Roman" panose="02020603050405020304" pitchFamily="18" charset="0"/>
                <a:cs typeface="Times New Roman" panose="02020603050405020304" pitchFamily="18" charset="0"/>
              </a:rPr>
              <a:t>. Hannah </a:t>
            </a:r>
            <a:r>
              <a:rPr lang="en-US" dirty="0">
                <a:latin typeface="Times New Roman" panose="02020603050405020304" pitchFamily="18" charset="0"/>
                <a:cs typeface="Times New Roman" panose="02020603050405020304" pitchFamily="18" charset="0"/>
              </a:rPr>
              <a:t>made her way to the front. </a:t>
            </a:r>
            <a:r>
              <a:rPr lang="en-US" dirty="0" smtClean="0">
                <a:latin typeface="Times New Roman" panose="02020603050405020304" pitchFamily="18" charset="0"/>
                <a:cs typeface="Times New Roman" panose="02020603050405020304" pitchFamily="18" charset="0"/>
              </a:rPr>
              <a:t>Zechy and </a:t>
            </a:r>
            <a:r>
              <a:rPr lang="en-US" dirty="0">
                <a:latin typeface="Times New Roman" panose="02020603050405020304" pitchFamily="18" charset="0"/>
                <a:cs typeface="Times New Roman" panose="02020603050405020304" pitchFamily="18" charset="0"/>
              </a:rPr>
              <a:t>Jerry joined her, as did other </a:t>
            </a:r>
            <a:r>
              <a:rPr lang="en-US" dirty="0" smtClean="0">
                <a:latin typeface="Times New Roman" panose="02020603050405020304" pitchFamily="18" charset="0"/>
                <a:cs typeface="Times New Roman" panose="02020603050405020304" pitchFamily="18" charset="0"/>
              </a:rPr>
              <a:t>children.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3393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53348"/>
            <a:ext cx="11506200" cy="5632311"/>
          </a:xfrm>
          <a:prstGeom prst="rect">
            <a:avLst/>
          </a:prstGeom>
        </p:spPr>
        <p:txBody>
          <a:bodyPr wrap="square">
            <a:spAutoFit/>
          </a:bodyPr>
          <a:lstStyle/>
          <a:p>
            <a:pPr indent="358775"/>
            <a:r>
              <a:rPr lang="en-US" dirty="0">
                <a:latin typeface="Times New Roman" panose="02020603050405020304" pitchFamily="18" charset="0"/>
                <a:cs typeface="Times New Roman" panose="02020603050405020304" pitchFamily="18" charset="0"/>
              </a:rPr>
              <a:t>The church pastor prayed a special </a:t>
            </a:r>
            <a:r>
              <a:rPr lang="en-US" dirty="0" smtClean="0">
                <a:latin typeface="Times New Roman" panose="02020603050405020304" pitchFamily="18" charset="0"/>
                <a:cs typeface="Times New Roman" panose="02020603050405020304" pitchFamily="18" charset="0"/>
              </a:rPr>
              <a:t>prayer for </a:t>
            </a:r>
            <a:r>
              <a:rPr lang="en-US" dirty="0">
                <a:latin typeface="Times New Roman" panose="02020603050405020304" pitchFamily="18" charset="0"/>
                <a:cs typeface="Times New Roman" panose="02020603050405020304" pitchFamily="18" charset="0"/>
              </a:rPr>
              <a:t>the children and invited them to </a:t>
            </a:r>
            <a:r>
              <a:rPr lang="en-US" dirty="0" smtClean="0">
                <a:latin typeface="Times New Roman" panose="02020603050405020304" pitchFamily="18" charset="0"/>
                <a:cs typeface="Times New Roman" panose="02020603050405020304" pitchFamily="18" charset="0"/>
              </a:rPr>
              <a:t>study the </a:t>
            </a:r>
            <a:r>
              <a:rPr lang="en-US" dirty="0">
                <a:latin typeface="Times New Roman" panose="02020603050405020304" pitchFamily="18" charset="0"/>
                <a:cs typeface="Times New Roman" panose="02020603050405020304" pitchFamily="18" charset="0"/>
              </a:rPr>
              <a:t>Bible with him. Then, on a bright, </a:t>
            </a:r>
            <a:r>
              <a:rPr lang="en-US" dirty="0" smtClean="0">
                <a:latin typeface="Times New Roman" panose="02020603050405020304" pitchFamily="18" charset="0"/>
                <a:cs typeface="Times New Roman" panose="02020603050405020304" pitchFamily="18" charset="0"/>
              </a:rPr>
              <a:t>happy Sabbath</a:t>
            </a:r>
            <a:r>
              <a:rPr lang="en-US" dirty="0">
                <a:latin typeface="Times New Roman" panose="02020603050405020304" pitchFamily="18" charset="0"/>
                <a:cs typeface="Times New Roman" panose="02020603050405020304" pitchFamily="18" charset="0"/>
              </a:rPr>
              <a:t>, Hannah and her brothers </a:t>
            </a:r>
            <a:r>
              <a:rPr lang="en-US" dirty="0" smtClean="0">
                <a:latin typeface="Times New Roman" panose="02020603050405020304" pitchFamily="18" charset="0"/>
                <a:cs typeface="Times New Roman" panose="02020603050405020304" pitchFamily="18" charset="0"/>
              </a:rPr>
              <a:t>gave their </a:t>
            </a:r>
            <a:r>
              <a:rPr lang="en-US" dirty="0">
                <a:latin typeface="Times New Roman" panose="02020603050405020304" pitchFamily="18" charset="0"/>
                <a:cs typeface="Times New Roman" panose="02020603050405020304" pitchFamily="18" charset="0"/>
              </a:rPr>
              <a:t>hearts to Jesus in baptism</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Something happened after her baptism</a:t>
            </a:r>
            <a:r>
              <a:rPr lang="en-US" dirty="0" smtClean="0">
                <a:latin typeface="Times New Roman" panose="02020603050405020304" pitchFamily="18" charset="0"/>
                <a:cs typeface="Times New Roman" panose="02020603050405020304" pitchFamily="18" charset="0"/>
              </a:rPr>
              <a:t>. Hannah </a:t>
            </a:r>
            <a:r>
              <a:rPr lang="en-US" dirty="0">
                <a:latin typeface="Times New Roman" panose="02020603050405020304" pitchFamily="18" charset="0"/>
                <a:cs typeface="Times New Roman" panose="02020603050405020304" pitchFamily="18" charset="0"/>
              </a:rPr>
              <a:t>began to wake up 30 </a:t>
            </a:r>
            <a:r>
              <a:rPr lang="en-US" dirty="0" smtClean="0">
                <a:latin typeface="Times New Roman" panose="02020603050405020304" pitchFamily="18" charset="0"/>
                <a:cs typeface="Times New Roman" panose="02020603050405020304" pitchFamily="18" charset="0"/>
              </a:rPr>
              <a:t>minutes earlier </a:t>
            </a:r>
            <a:r>
              <a:rPr lang="en-US" dirty="0">
                <a:latin typeface="Times New Roman" panose="02020603050405020304" pitchFamily="18" charset="0"/>
                <a:cs typeface="Times New Roman" panose="02020603050405020304" pitchFamily="18" charset="0"/>
              </a:rPr>
              <a:t>to have her own morning worship</a:t>
            </a:r>
            <a:r>
              <a:rPr lang="en-US" dirty="0" smtClean="0">
                <a:latin typeface="Times New Roman" panose="02020603050405020304" pitchFamily="18" charset="0"/>
                <a:cs typeface="Times New Roman" panose="02020603050405020304" pitchFamily="18" charset="0"/>
              </a:rPr>
              <a:t>. As </a:t>
            </a:r>
            <a:r>
              <a:rPr lang="en-US" dirty="0">
                <a:latin typeface="Times New Roman" panose="02020603050405020304" pitchFamily="18" charset="0"/>
                <a:cs typeface="Times New Roman" panose="02020603050405020304" pitchFamily="18" charset="0"/>
              </a:rPr>
              <a:t>she read, she felt that God was </a:t>
            </a:r>
            <a:r>
              <a:rPr lang="en-US" dirty="0" smtClean="0">
                <a:latin typeface="Times New Roman" panose="02020603050405020304" pitchFamily="18" charset="0"/>
                <a:cs typeface="Times New Roman" panose="02020603050405020304" pitchFamily="18" charset="0"/>
              </a:rPr>
              <a:t>really with </a:t>
            </a:r>
            <a:r>
              <a:rPr lang="en-US" dirty="0">
                <a:latin typeface="Times New Roman" panose="02020603050405020304" pitchFamily="18" charset="0"/>
                <a:cs typeface="Times New Roman" panose="02020603050405020304" pitchFamily="18" charset="0"/>
              </a:rPr>
              <a:t>her. She liked being with God, </a:t>
            </a:r>
            <a:r>
              <a:rPr lang="en-US" dirty="0" smtClean="0">
                <a:latin typeface="Times New Roman" panose="02020603050405020304" pitchFamily="18" charset="0"/>
                <a:cs typeface="Times New Roman" panose="02020603050405020304" pitchFamily="18" charset="0"/>
              </a:rPr>
              <a:t>and she </a:t>
            </a:r>
            <a:r>
              <a:rPr lang="en-US" dirty="0">
                <a:latin typeface="Times New Roman" panose="02020603050405020304" pitchFamily="18" charset="0"/>
                <a:cs typeface="Times New Roman" panose="02020603050405020304" pitchFamily="18" charset="0"/>
              </a:rPr>
              <a:t>prayed. “Dear Heavenly Father,” </a:t>
            </a:r>
            <a:r>
              <a:rPr lang="en-US" dirty="0" smtClean="0">
                <a:latin typeface="Times New Roman" panose="02020603050405020304" pitchFamily="18" charset="0"/>
                <a:cs typeface="Times New Roman" panose="02020603050405020304" pitchFamily="18" charset="0"/>
              </a:rPr>
              <a:t>she whispered</a:t>
            </a:r>
            <a:r>
              <a:rPr lang="en-US" dirty="0">
                <a:latin typeface="Times New Roman" panose="02020603050405020304" pitchFamily="18" charset="0"/>
                <a:cs typeface="Times New Roman" panose="02020603050405020304" pitchFamily="18" charset="0"/>
              </a:rPr>
              <a:t>. “Thank You for this day. </a:t>
            </a:r>
            <a:r>
              <a:rPr lang="en-US" dirty="0" smtClean="0">
                <a:latin typeface="Times New Roman" panose="02020603050405020304" pitchFamily="18" charset="0"/>
                <a:cs typeface="Times New Roman" panose="02020603050405020304" pitchFamily="18" charset="0"/>
              </a:rPr>
              <a:t>Please help </a:t>
            </a:r>
            <a:r>
              <a:rPr lang="en-US" dirty="0">
                <a:latin typeface="Times New Roman" panose="02020603050405020304" pitchFamily="18" charset="0"/>
                <a:cs typeface="Times New Roman" panose="02020603050405020304" pitchFamily="18" charset="0"/>
              </a:rPr>
              <a:t>me to understand this devotional. </a:t>
            </a:r>
            <a:r>
              <a:rPr lang="en-US" dirty="0" smtClean="0">
                <a:latin typeface="Times New Roman" panose="02020603050405020304" pitchFamily="18" charset="0"/>
                <a:cs typeface="Times New Roman" panose="02020603050405020304" pitchFamily="18" charset="0"/>
              </a:rPr>
              <a:t>Help me </a:t>
            </a:r>
            <a:r>
              <a:rPr lang="en-US" dirty="0">
                <a:latin typeface="Times New Roman" panose="02020603050405020304" pitchFamily="18" charset="0"/>
                <a:cs typeface="Times New Roman" panose="02020603050405020304" pitchFamily="18" charset="0"/>
              </a:rPr>
              <a:t>to understand what I hear today. </a:t>
            </a:r>
            <a:r>
              <a:rPr lang="en-US" dirty="0" smtClean="0">
                <a:latin typeface="Times New Roman" panose="02020603050405020304" pitchFamily="18" charset="0"/>
                <a:cs typeface="Times New Roman" panose="02020603050405020304" pitchFamily="18" charset="0"/>
              </a:rPr>
              <a:t>Please bless </a:t>
            </a:r>
            <a:r>
              <a:rPr lang="en-US" dirty="0">
                <a:latin typeface="Times New Roman" panose="02020603050405020304" pitchFamily="18" charset="0"/>
                <a:cs typeface="Times New Roman" panose="02020603050405020304" pitchFamily="18" charset="0"/>
              </a:rPr>
              <a:t>my parents and brothers</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As Hannah prayed, things began </a:t>
            </a:r>
            <a:r>
              <a:rPr lang="en-US" dirty="0" smtClean="0">
                <a:latin typeface="Times New Roman" panose="02020603050405020304" pitchFamily="18" charset="0"/>
                <a:cs typeface="Times New Roman" panose="02020603050405020304" pitchFamily="18" charset="0"/>
              </a:rPr>
              <a:t>to change </a:t>
            </a:r>
            <a:r>
              <a:rPr lang="en-US" dirty="0">
                <a:latin typeface="Times New Roman" panose="02020603050405020304" pitchFamily="18" charset="0"/>
                <a:cs typeface="Times New Roman" panose="02020603050405020304" pitchFamily="18" charset="0"/>
              </a:rPr>
              <a:t>at home. She found that the </a:t>
            </a:r>
            <a:r>
              <a:rPr lang="en-US" dirty="0" smtClean="0">
                <a:latin typeface="Times New Roman" panose="02020603050405020304" pitchFamily="18" charset="0"/>
                <a:cs typeface="Times New Roman" panose="02020603050405020304" pitchFamily="18" charset="0"/>
              </a:rPr>
              <a:t>things that </a:t>
            </a:r>
            <a:r>
              <a:rPr lang="en-US" dirty="0">
                <a:latin typeface="Times New Roman" panose="02020603050405020304" pitchFamily="18" charset="0"/>
                <a:cs typeface="Times New Roman" panose="02020603050405020304" pitchFamily="18" charset="0"/>
              </a:rPr>
              <a:t>once annoyed her were no </a:t>
            </a:r>
            <a:r>
              <a:rPr lang="en-US" dirty="0" smtClean="0">
                <a:latin typeface="Times New Roman" panose="02020603050405020304" pitchFamily="18" charset="0"/>
                <a:cs typeface="Times New Roman" panose="02020603050405020304" pitchFamily="18" charset="0"/>
              </a:rPr>
              <a:t>longer annoying</a:t>
            </a:r>
            <a:r>
              <a:rPr lang="en-US" dirty="0">
                <a:latin typeface="Times New Roman" panose="02020603050405020304" pitchFamily="18" charset="0"/>
                <a:cs typeface="Times New Roman" panose="02020603050405020304" pitchFamily="18" charset="0"/>
              </a:rPr>
              <a:t>. She was no longer annoyed </a:t>
            </a:r>
            <a:r>
              <a:rPr lang="en-US" dirty="0" smtClean="0">
                <a:latin typeface="Times New Roman" panose="02020603050405020304" pitchFamily="18" charset="0"/>
                <a:cs typeface="Times New Roman" panose="02020603050405020304" pitchFamily="18" charset="0"/>
              </a:rPr>
              <a:t>by anything</a:t>
            </a:r>
            <a:r>
              <a:rPr lang="en-US" dirty="0">
                <a:latin typeface="Times New Roman" panose="02020603050405020304" pitchFamily="18" charset="0"/>
                <a:cs typeface="Times New Roman" panose="02020603050405020304" pitchFamily="18" charset="0"/>
              </a:rPr>
              <a:t>, and she only had kind things </a:t>
            </a:r>
            <a:r>
              <a:rPr lang="en-US" dirty="0" smtClean="0">
                <a:latin typeface="Times New Roman" panose="02020603050405020304" pitchFamily="18" charset="0"/>
                <a:cs typeface="Times New Roman" panose="02020603050405020304" pitchFamily="18" charset="0"/>
              </a:rPr>
              <a:t>to say </a:t>
            </a:r>
            <a:r>
              <a:rPr lang="en-US" dirty="0">
                <a:latin typeface="Times New Roman" panose="02020603050405020304" pitchFamily="18" charset="0"/>
                <a:cs typeface="Times New Roman" panose="02020603050405020304" pitchFamily="18" charset="0"/>
              </a:rPr>
              <a:t>to her brothers</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Today, Hannah is happy all the time, </a:t>
            </a:r>
            <a:r>
              <a:rPr lang="en-US" dirty="0" smtClean="0">
                <a:latin typeface="Times New Roman" panose="02020603050405020304" pitchFamily="18" charset="0"/>
                <a:cs typeface="Times New Roman" panose="02020603050405020304" pitchFamily="18" charset="0"/>
              </a:rPr>
              <a:t>and she </a:t>
            </a:r>
            <a:r>
              <a:rPr lang="en-US" dirty="0">
                <a:latin typeface="Times New Roman" panose="02020603050405020304" pitchFamily="18" charset="0"/>
                <a:cs typeface="Times New Roman" panose="02020603050405020304" pitchFamily="18" charset="0"/>
              </a:rPr>
              <a:t>is sure that God is making her heart </a:t>
            </a:r>
            <a:r>
              <a:rPr lang="en-US" dirty="0" smtClean="0">
                <a:latin typeface="Times New Roman" panose="02020603050405020304" pitchFamily="18" charset="0"/>
                <a:cs typeface="Times New Roman" panose="02020603050405020304" pitchFamily="18" charset="0"/>
              </a:rPr>
              <a:t>to be </a:t>
            </a:r>
            <a:r>
              <a:rPr lang="en-US" dirty="0">
                <a:latin typeface="Times New Roman" panose="02020603050405020304" pitchFamily="18" charset="0"/>
                <a:cs typeface="Times New Roman" panose="02020603050405020304" pitchFamily="18" charset="0"/>
              </a:rPr>
              <a:t>like His</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“God is changing my heart,” she said. </a:t>
            </a:r>
            <a:endParaRPr lang="en-US" dirty="0" smtClean="0">
              <a:latin typeface="Times New Roman" panose="02020603050405020304" pitchFamily="18" charset="0"/>
              <a:cs typeface="Times New Roman" panose="02020603050405020304" pitchFamily="18" charset="0"/>
            </a:endParaRPr>
          </a:p>
          <a:p>
            <a:pPr indent="358775"/>
            <a:endParaRPr lang="en-US" dirty="0">
              <a:latin typeface="Times New Roman" panose="02020603050405020304" pitchFamily="18" charset="0"/>
              <a:cs typeface="Times New Roman" panose="02020603050405020304" pitchFamily="18" charset="0"/>
            </a:endParaRPr>
          </a:p>
          <a:p>
            <a:pPr indent="358775"/>
            <a:r>
              <a:rPr lang="en-US" dirty="0">
                <a:latin typeface="Times New Roman" panose="02020603050405020304" pitchFamily="18" charset="0"/>
                <a:cs typeface="Times New Roman" panose="02020603050405020304" pitchFamily="18" charset="0"/>
              </a:rPr>
              <a:t>Your Thirteenth Sabbath Offering </a:t>
            </a:r>
            <a:r>
              <a:rPr lang="en-US" dirty="0" smtClean="0">
                <a:latin typeface="Times New Roman" panose="02020603050405020304" pitchFamily="18" charset="0"/>
                <a:cs typeface="Times New Roman" panose="02020603050405020304" pitchFamily="18" charset="0"/>
              </a:rPr>
              <a:t>this quarter </a:t>
            </a:r>
            <a:r>
              <a:rPr lang="en-US" dirty="0">
                <a:latin typeface="Times New Roman" panose="02020603050405020304" pitchFamily="18" charset="0"/>
                <a:cs typeface="Times New Roman" panose="02020603050405020304" pitchFamily="18" charset="0"/>
              </a:rPr>
              <a:t>will help children in the </a:t>
            </a:r>
            <a:r>
              <a:rPr lang="en-US" dirty="0" smtClean="0">
                <a:latin typeface="Times New Roman" panose="02020603050405020304" pitchFamily="18" charset="0"/>
                <a:cs typeface="Times New Roman" panose="02020603050405020304" pitchFamily="18" charset="0"/>
              </a:rPr>
              <a:t>Southern Asia-Pacific </a:t>
            </a:r>
            <a:r>
              <a:rPr lang="en-US" dirty="0">
                <a:latin typeface="Times New Roman" panose="02020603050405020304" pitchFamily="18" charset="0"/>
                <a:cs typeface="Times New Roman" panose="02020603050405020304" pitchFamily="18" charset="0"/>
              </a:rPr>
              <a:t>Division, which includes </a:t>
            </a:r>
            <a:r>
              <a:rPr lang="en-US" dirty="0" smtClean="0">
                <a:latin typeface="Times New Roman" panose="02020603050405020304" pitchFamily="18" charset="0"/>
                <a:cs typeface="Times New Roman" panose="02020603050405020304" pitchFamily="18" charset="0"/>
              </a:rPr>
              <a:t>the Philippines</a:t>
            </a:r>
            <a:r>
              <a:rPr lang="en-US" dirty="0">
                <a:latin typeface="Times New Roman" panose="02020603050405020304" pitchFamily="18" charset="0"/>
                <a:cs typeface="Times New Roman" panose="02020603050405020304" pitchFamily="18" charset="0"/>
              </a:rPr>
              <a:t>, learn about the God </a:t>
            </a:r>
            <a:r>
              <a:rPr lang="en-US" dirty="0" smtClean="0">
                <a:latin typeface="Times New Roman" panose="02020603050405020304" pitchFamily="18" charset="0"/>
                <a:cs typeface="Times New Roman" panose="02020603050405020304" pitchFamily="18" charset="0"/>
              </a:rPr>
              <a:t>who changes </a:t>
            </a:r>
            <a:r>
              <a:rPr lang="en-US" dirty="0">
                <a:latin typeface="Times New Roman" panose="02020603050405020304" pitchFamily="18" charset="0"/>
                <a:cs typeface="Times New Roman" panose="02020603050405020304" pitchFamily="18" charset="0"/>
              </a:rPr>
              <a:t>hearts to be like His. Thank you </a:t>
            </a:r>
            <a:r>
              <a:rPr lang="en-US" dirty="0" smtClean="0">
                <a:latin typeface="Times New Roman" panose="02020603050405020304" pitchFamily="18" charset="0"/>
                <a:cs typeface="Times New Roman" panose="02020603050405020304" pitchFamily="18" charset="0"/>
              </a:rPr>
              <a:t>for planning </a:t>
            </a:r>
            <a:r>
              <a:rPr lang="en-US" dirty="0">
                <a:latin typeface="Times New Roman" panose="02020603050405020304" pitchFamily="18" charset="0"/>
                <a:cs typeface="Times New Roman" panose="02020603050405020304" pitchFamily="18" charset="0"/>
              </a:rPr>
              <a:t>a generous offering on June 28</a:t>
            </a:r>
            <a:r>
              <a:rPr lang="en-US" dirty="0" smtClean="0">
                <a:latin typeface="Times New Roman" panose="02020603050405020304" pitchFamily="18" charset="0"/>
                <a:cs typeface="Times New Roman" panose="02020603050405020304" pitchFamily="18" charset="0"/>
              </a:rPr>
              <a:t>.</a:t>
            </a:r>
          </a:p>
          <a:p>
            <a:pPr indent="358775"/>
            <a:endParaRPr lang="en-US" dirty="0">
              <a:latin typeface="Times New Roman" panose="02020603050405020304" pitchFamily="18" charset="0"/>
              <a:cs typeface="Times New Roman" panose="02020603050405020304" pitchFamily="18" charset="0"/>
            </a:endParaRPr>
          </a:p>
          <a:p>
            <a:pPr indent="358775" algn="r"/>
            <a:r>
              <a:rPr lang="en-US" dirty="0">
                <a:latin typeface="Times New Roman" panose="02020603050405020304" pitchFamily="18" charset="0"/>
                <a:cs typeface="Times New Roman" panose="02020603050405020304" pitchFamily="18" charset="0"/>
              </a:rPr>
              <a:t>By Andrew McChesney</a:t>
            </a:r>
            <a:r>
              <a:rPr lang="en-US" dirty="0">
                <a:latin typeface="Times New Roman" panose="02020603050405020304" pitchFamily="18" charset="0"/>
                <a:cs typeface="Times New Roman" panose="02020603050405020304" pitchFamily="18" charset="0"/>
              </a:rPr>
              <a:t> </a:t>
            </a:r>
            <a:endParaRPr lang="en-A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25895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7000" y="-981351"/>
            <a:ext cx="6858001" cy="8820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390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2437</TotalTime>
  <Words>749</Words>
  <Application>Microsoft Office PowerPoint</Application>
  <PresentationFormat>Custom</PresentationFormat>
  <Paragraphs>53</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Times New Roman</vt:lpstr>
      <vt:lpstr>Calibri</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puppy1964@hotmail.com</cp:lastModifiedBy>
  <cp:revision>232</cp:revision>
  <dcterms:created xsi:type="dcterms:W3CDTF">2020-12-19T10:54:30Z</dcterms:created>
  <dcterms:modified xsi:type="dcterms:W3CDTF">2025-02-24T14:31:07Z</dcterms:modified>
</cp:coreProperties>
</file>