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56" r:id="rId2"/>
    <p:sldId id="277" r:id="rId3"/>
    <p:sldId id="279" r:id="rId4"/>
    <p:sldId id="280" r:id="rId5"/>
    <p:sldId id="348" r:id="rId6"/>
    <p:sldId id="261" r:id="rId7"/>
    <p:sldId id="282" r:id="rId8"/>
    <p:sldId id="283" r:id="rId9"/>
    <p:sldId id="334" r:id="rId10"/>
    <p:sldId id="347" r:id="rId11"/>
    <p:sldId id="258" r:id="rId12"/>
    <p:sldId id="285" r:id="rId13"/>
    <p:sldId id="286" r:id="rId14"/>
    <p:sldId id="335" r:id="rId15"/>
    <p:sldId id="330" r:id="rId16"/>
    <p:sldId id="267" r:id="rId17"/>
    <p:sldId id="289" r:id="rId18"/>
    <p:sldId id="290" r:id="rId19"/>
    <p:sldId id="349" r:id="rId20"/>
    <p:sldId id="336" r:id="rId21"/>
    <p:sldId id="259" r:id="rId22"/>
    <p:sldId id="292" r:id="rId23"/>
    <p:sldId id="293" r:id="rId24"/>
    <p:sldId id="331" r:id="rId25"/>
    <p:sldId id="266" r:id="rId26"/>
    <p:sldId id="332" r:id="rId27"/>
    <p:sldId id="340" r:id="rId28"/>
    <p:sldId id="342" r:id="rId29"/>
    <p:sldId id="301" r:id="rId30"/>
    <p:sldId id="343" r:id="rId31"/>
    <p:sldId id="344" r:id="rId32"/>
    <p:sldId id="263" r:id="rId33"/>
    <p:sldId id="302" r:id="rId34"/>
    <p:sldId id="272" r:id="rId35"/>
    <p:sldId id="345" r:id="rId36"/>
    <p:sldId id="303" r:id="rId37"/>
    <p:sldId id="307" r:id="rId38"/>
    <p:sldId id="304" r:id="rId39"/>
    <p:sldId id="305" r:id="rId40"/>
    <p:sldId id="333" r:id="rId41"/>
    <p:sldId id="309" r:id="rId42"/>
    <p:sldId id="310" r:id="rId43"/>
    <p:sldId id="311" r:id="rId44"/>
    <p:sldId id="312" r:id="rId45"/>
    <p:sldId id="314" r:id="rId46"/>
    <p:sldId id="315" r:id="rId47"/>
    <p:sldId id="316" r:id="rId48"/>
    <p:sldId id="317" r:id="rId49"/>
    <p:sldId id="319" r:id="rId50"/>
    <p:sldId id="320" r:id="rId51"/>
    <p:sldId id="321" r:id="rId52"/>
    <p:sldId id="322" r:id="rId53"/>
    <p:sldId id="323" r:id="rId54"/>
    <p:sldId id="324" r:id="rId55"/>
    <p:sldId id="325" r:id="rId56"/>
    <p:sldId id="326" r:id="rId57"/>
    <p:sldId id="339" r:id="rId58"/>
    <p:sldId id="328" r:id="rId59"/>
  </p:sldIdLst>
  <p:sldSz cx="12192000" cy="6858000"/>
  <p:notesSz cx="6858000" cy="9144000"/>
  <p:embeddedFontLst>
    <p:embeddedFont>
      <p:font typeface="Calibri" panose="020F0502020204030204" pitchFamily="34" charset="0"/>
      <p:regular r:id="rId60"/>
      <p:bold r:id="rId61"/>
      <p:italic r:id="rId62"/>
      <p:boldItalic r:id="rId6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6B0"/>
    <a:srgbClr val="086BA4"/>
    <a:srgbClr val="BBC5AB"/>
    <a:srgbClr val="CFD6C4"/>
    <a:srgbClr val="BCC5AD"/>
    <a:srgbClr val="D9D4BD"/>
    <a:srgbClr val="0C7F96"/>
    <a:srgbClr val="87DA51"/>
    <a:srgbClr val="335BA3"/>
    <a:srgbClr val="2F56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autoAdjust="0"/>
  </p:normalViewPr>
  <p:slideViewPr>
    <p:cSldViewPr snapToGrid="0">
      <p:cViewPr>
        <p:scale>
          <a:sx n="100" d="100"/>
          <a:sy n="100" d="100"/>
        </p:scale>
        <p:origin x="-1788" y="-14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EBB07945-C748-4648-9E79-D2122D56AE8F}" type="datetimeFigureOut">
              <a:rPr lang="es-ES" smtClean="0"/>
              <a:t>16/11/2024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4D2511A6-C0F2-4C57-97BA-FE4A5FBB3F7D}" type="slidenum">
              <a:rPr lang="es-ES" smtClean="0"/>
              <a:t>‹#›</a:t>
            </a:fld>
            <a:endParaRPr lang="es-ES" dirty="0"/>
          </a:p>
        </p:txBody>
      </p:sp>
    </p:spTree>
    <p:extLst>
      <p:ext uri="{BB962C8B-B14F-4D97-AF65-F5344CB8AC3E}">
        <p14:creationId xmlns:p14="http://schemas.microsoft.com/office/powerpoint/2010/main" val="162196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BB07945-C748-4648-9E79-D2122D56AE8F}" type="datetimeFigureOut">
              <a:rPr lang="es-ES" smtClean="0"/>
              <a:t>16/11/2024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4D2511A6-C0F2-4C57-97BA-FE4A5FBB3F7D}" type="slidenum">
              <a:rPr lang="es-ES" smtClean="0"/>
              <a:t>‹#›</a:t>
            </a:fld>
            <a:endParaRPr lang="es-ES" dirty="0"/>
          </a:p>
        </p:txBody>
      </p:sp>
    </p:spTree>
    <p:extLst>
      <p:ext uri="{BB962C8B-B14F-4D97-AF65-F5344CB8AC3E}">
        <p14:creationId xmlns:p14="http://schemas.microsoft.com/office/powerpoint/2010/main" val="1247955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BB07945-C748-4648-9E79-D2122D56AE8F}" type="datetimeFigureOut">
              <a:rPr lang="es-ES" smtClean="0"/>
              <a:t>16/11/2024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4D2511A6-C0F2-4C57-97BA-FE4A5FBB3F7D}" type="slidenum">
              <a:rPr lang="es-ES" smtClean="0"/>
              <a:t>‹#›</a:t>
            </a:fld>
            <a:endParaRPr lang="es-ES" dirty="0"/>
          </a:p>
        </p:txBody>
      </p:sp>
    </p:spTree>
    <p:extLst>
      <p:ext uri="{BB962C8B-B14F-4D97-AF65-F5344CB8AC3E}">
        <p14:creationId xmlns:p14="http://schemas.microsoft.com/office/powerpoint/2010/main" val="2035535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BB07945-C748-4648-9E79-D2122D56AE8F}" type="datetimeFigureOut">
              <a:rPr lang="es-ES" smtClean="0"/>
              <a:t>16/11/2024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4D2511A6-C0F2-4C57-97BA-FE4A5FBB3F7D}" type="slidenum">
              <a:rPr lang="es-ES" smtClean="0"/>
              <a:t>‹#›</a:t>
            </a:fld>
            <a:endParaRPr lang="es-ES" dirty="0"/>
          </a:p>
        </p:txBody>
      </p:sp>
    </p:spTree>
    <p:extLst>
      <p:ext uri="{BB962C8B-B14F-4D97-AF65-F5344CB8AC3E}">
        <p14:creationId xmlns:p14="http://schemas.microsoft.com/office/powerpoint/2010/main" val="196754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B07945-C748-4648-9E79-D2122D56AE8F}" type="datetimeFigureOut">
              <a:rPr lang="es-ES" smtClean="0"/>
              <a:t>16/11/2024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4D2511A6-C0F2-4C57-97BA-FE4A5FBB3F7D}" type="slidenum">
              <a:rPr lang="es-ES" smtClean="0"/>
              <a:t>‹#›</a:t>
            </a:fld>
            <a:endParaRPr lang="es-ES" dirty="0"/>
          </a:p>
        </p:txBody>
      </p:sp>
    </p:spTree>
    <p:extLst>
      <p:ext uri="{BB962C8B-B14F-4D97-AF65-F5344CB8AC3E}">
        <p14:creationId xmlns:p14="http://schemas.microsoft.com/office/powerpoint/2010/main" val="134767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EBB07945-C748-4648-9E79-D2122D56AE8F}" type="datetimeFigureOut">
              <a:rPr lang="es-ES" smtClean="0"/>
              <a:t>16/11/2024</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4D2511A6-C0F2-4C57-97BA-FE4A5FBB3F7D}" type="slidenum">
              <a:rPr lang="es-ES" smtClean="0"/>
              <a:t>‹#›</a:t>
            </a:fld>
            <a:endParaRPr lang="es-ES" dirty="0"/>
          </a:p>
        </p:txBody>
      </p:sp>
    </p:spTree>
    <p:extLst>
      <p:ext uri="{BB962C8B-B14F-4D97-AF65-F5344CB8AC3E}">
        <p14:creationId xmlns:p14="http://schemas.microsoft.com/office/powerpoint/2010/main" val="212329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EBB07945-C748-4648-9E79-D2122D56AE8F}" type="datetimeFigureOut">
              <a:rPr lang="es-ES" smtClean="0"/>
              <a:t>16/11/2024</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4D2511A6-C0F2-4C57-97BA-FE4A5FBB3F7D}" type="slidenum">
              <a:rPr lang="es-ES" smtClean="0"/>
              <a:t>‹#›</a:t>
            </a:fld>
            <a:endParaRPr lang="es-ES" dirty="0"/>
          </a:p>
        </p:txBody>
      </p:sp>
    </p:spTree>
    <p:extLst>
      <p:ext uri="{BB962C8B-B14F-4D97-AF65-F5344CB8AC3E}">
        <p14:creationId xmlns:p14="http://schemas.microsoft.com/office/powerpoint/2010/main" val="113311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EBB07945-C748-4648-9E79-D2122D56AE8F}" type="datetimeFigureOut">
              <a:rPr lang="es-ES" smtClean="0"/>
              <a:t>16/11/2024</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4D2511A6-C0F2-4C57-97BA-FE4A5FBB3F7D}" type="slidenum">
              <a:rPr lang="es-ES" smtClean="0"/>
              <a:t>‹#›</a:t>
            </a:fld>
            <a:endParaRPr lang="es-ES" dirty="0"/>
          </a:p>
        </p:txBody>
      </p:sp>
    </p:spTree>
    <p:extLst>
      <p:ext uri="{BB962C8B-B14F-4D97-AF65-F5344CB8AC3E}">
        <p14:creationId xmlns:p14="http://schemas.microsoft.com/office/powerpoint/2010/main" val="1436222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B07945-C748-4648-9E79-D2122D56AE8F}" type="datetimeFigureOut">
              <a:rPr lang="es-ES" smtClean="0"/>
              <a:t>16/11/2024</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4D2511A6-C0F2-4C57-97BA-FE4A5FBB3F7D}" type="slidenum">
              <a:rPr lang="es-ES" smtClean="0"/>
              <a:t>‹#›</a:t>
            </a:fld>
            <a:endParaRPr lang="es-ES" dirty="0"/>
          </a:p>
        </p:txBody>
      </p:sp>
    </p:spTree>
    <p:extLst>
      <p:ext uri="{BB962C8B-B14F-4D97-AF65-F5344CB8AC3E}">
        <p14:creationId xmlns:p14="http://schemas.microsoft.com/office/powerpoint/2010/main" val="4055679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B07945-C748-4648-9E79-D2122D56AE8F}" type="datetimeFigureOut">
              <a:rPr lang="es-ES" smtClean="0"/>
              <a:t>16/11/2024</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4D2511A6-C0F2-4C57-97BA-FE4A5FBB3F7D}" type="slidenum">
              <a:rPr lang="es-ES" smtClean="0"/>
              <a:t>‹#›</a:t>
            </a:fld>
            <a:endParaRPr lang="es-ES" dirty="0"/>
          </a:p>
        </p:txBody>
      </p:sp>
    </p:spTree>
    <p:extLst>
      <p:ext uri="{BB962C8B-B14F-4D97-AF65-F5344CB8AC3E}">
        <p14:creationId xmlns:p14="http://schemas.microsoft.com/office/powerpoint/2010/main" val="362110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B07945-C748-4648-9E79-D2122D56AE8F}" type="datetimeFigureOut">
              <a:rPr lang="es-ES" smtClean="0"/>
              <a:t>16/11/2024</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4D2511A6-C0F2-4C57-97BA-FE4A5FBB3F7D}" type="slidenum">
              <a:rPr lang="es-ES" smtClean="0"/>
              <a:t>‹#›</a:t>
            </a:fld>
            <a:endParaRPr lang="es-ES" dirty="0"/>
          </a:p>
        </p:txBody>
      </p:sp>
    </p:spTree>
    <p:extLst>
      <p:ext uri="{BB962C8B-B14F-4D97-AF65-F5344CB8AC3E}">
        <p14:creationId xmlns:p14="http://schemas.microsoft.com/office/powerpoint/2010/main" val="4073075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07945-C748-4648-9E79-D2122D56AE8F}" type="datetimeFigureOut">
              <a:rPr lang="es-ES" smtClean="0"/>
              <a:t>16/11/2024</a:t>
            </a:fld>
            <a:endParaRPr lang="es-E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511A6-C0F2-4C57-97BA-FE4A5FBB3F7D}" type="slidenum">
              <a:rPr lang="es-ES" smtClean="0"/>
              <a:t>‹#›</a:t>
            </a:fld>
            <a:endParaRPr lang="es-ES" dirty="0"/>
          </a:p>
        </p:txBody>
      </p:sp>
    </p:spTree>
    <p:extLst>
      <p:ext uri="{BB962C8B-B14F-4D97-AF65-F5344CB8AC3E}">
        <p14:creationId xmlns:p14="http://schemas.microsoft.com/office/powerpoint/2010/main" val="20064339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681623"/>
            <a:ext cx="5899758" cy="5494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Download wallpapers Cameroon flag, Africa, Cameroon, national symbols, flag  of Cameroon for desktop free. Pictures for desktop free | Cameroon flag,  National symbols, Flag"/>
          <p:cNvSpPr>
            <a:spLocks noChangeAspect="1" noChangeArrowheads="1"/>
          </p:cNvSpPr>
          <p:nvPr/>
        </p:nvSpPr>
        <p:spPr bwMode="auto">
          <a:xfrm>
            <a:off x="155575" y="-808038"/>
            <a:ext cx="2705100" cy="1695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1031"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782"/>
          <a:stretch/>
        </p:blipFill>
        <p:spPr bwMode="auto">
          <a:xfrm>
            <a:off x="-36258" y="6667501"/>
            <a:ext cx="12228258" cy="402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50660" y="-808038"/>
            <a:ext cx="897810" cy="369332"/>
          </a:xfrm>
          <a:prstGeom prst="rect">
            <a:avLst/>
          </a:prstGeom>
          <a:noFill/>
        </p:spPr>
        <p:txBody>
          <a:bodyPr wrap="none" rtlCol="0">
            <a:spAutoFit/>
          </a:bodyPr>
          <a:lstStyle/>
          <a:p>
            <a:r>
              <a:rPr lang="en-AU" b="1" dirty="0" smtClean="0">
                <a:solidFill>
                  <a:srgbClr val="086BA4"/>
                </a:solidFill>
              </a:rPr>
              <a:t>Week 1</a:t>
            </a:r>
            <a:endParaRPr lang="en-AU" b="1" dirty="0">
              <a:solidFill>
                <a:srgbClr val="086BA4"/>
              </a:solidFill>
            </a:endParaRPr>
          </a:p>
        </p:txBody>
      </p:sp>
      <p:sp>
        <p:nvSpPr>
          <p:cNvPr id="9" name="TextBox 8"/>
          <p:cNvSpPr txBox="1"/>
          <p:nvPr/>
        </p:nvSpPr>
        <p:spPr>
          <a:xfrm>
            <a:off x="6417733" y="887413"/>
            <a:ext cx="1804912" cy="369332"/>
          </a:xfrm>
          <a:prstGeom prst="rect">
            <a:avLst/>
          </a:prstGeom>
          <a:noFill/>
        </p:spPr>
        <p:txBody>
          <a:bodyPr wrap="square" rtlCol="0">
            <a:spAutoFit/>
          </a:bodyPr>
          <a:lstStyle/>
          <a:p>
            <a:pPr algn="r"/>
            <a:r>
              <a:rPr lang="en-AU" b="1" dirty="0" smtClean="0"/>
              <a:t>MONGOLIA</a:t>
            </a:r>
            <a:endParaRPr lang="en-AU" b="1" dirty="0"/>
          </a:p>
        </p:txBody>
      </p:sp>
      <p:sp>
        <p:nvSpPr>
          <p:cNvPr id="10" name="Rectangle 9"/>
          <p:cNvSpPr/>
          <p:nvPr/>
        </p:nvSpPr>
        <p:spPr>
          <a:xfrm>
            <a:off x="6647769" y="1409145"/>
            <a:ext cx="5195662"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Happy</a:t>
            </a:r>
          </a:p>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Butterflies</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a:off x="3153747" y="5956822"/>
            <a:ext cx="1139479"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Tamir</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TextBox 12"/>
          <p:cNvSpPr txBox="1"/>
          <p:nvPr/>
        </p:nvSpPr>
        <p:spPr>
          <a:xfrm>
            <a:off x="8483600" y="887413"/>
            <a:ext cx="1524000" cy="369332"/>
          </a:xfrm>
          <a:prstGeom prst="rect">
            <a:avLst/>
          </a:prstGeom>
          <a:noFill/>
        </p:spPr>
        <p:txBody>
          <a:bodyPr wrap="square" rtlCol="0">
            <a:spAutoFit/>
          </a:bodyPr>
          <a:lstStyle/>
          <a:p>
            <a:r>
              <a:rPr lang="en-AU" b="1" dirty="0" smtClean="0"/>
              <a:t>January 4</a:t>
            </a:r>
            <a:endParaRPr lang="en-AU" b="1" dirty="0"/>
          </a:p>
        </p:txBody>
      </p:sp>
      <p:pic>
        <p:nvPicPr>
          <p:cNvPr id="12" name="Picture 4" descr="Mongolia Flag&quot; Images – Browse 3,967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9213" y="41240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643617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 y="285552"/>
            <a:ext cx="11620500" cy="2862322"/>
          </a:xfrm>
          <a:prstGeom prst="rect">
            <a:avLst/>
          </a:prstGeom>
        </p:spPr>
        <p:txBody>
          <a:bodyPr wrap="square">
            <a:spAutoFit/>
          </a:bodyPr>
          <a:lstStyle/>
          <a:p>
            <a:pPr indent="361950"/>
            <a:r>
              <a:rPr lang="en-US" dirty="0" err="1"/>
              <a:t>Itgel</a:t>
            </a:r>
            <a:r>
              <a:rPr lang="en-US" dirty="0"/>
              <a:t> wants his friends to know God. Ever since his sickness, he hasn’t stopped telling them about Him.</a:t>
            </a:r>
          </a:p>
          <a:p>
            <a:pPr indent="361950"/>
            <a:endParaRPr lang="en-US" dirty="0"/>
          </a:p>
          <a:p>
            <a:pPr indent="361950"/>
            <a:r>
              <a:rPr lang="en-US" dirty="0" err="1"/>
              <a:t>Itgel’s</a:t>
            </a:r>
            <a:r>
              <a:rPr lang="en-US" dirty="0"/>
              <a:t> name means “faith,” and he intends to always have faith in God. “Even though some of my friends don’t believe in God, I still believe in Him,” he said. “I saw that He healed me.” </a:t>
            </a:r>
          </a:p>
          <a:p>
            <a:pPr indent="361950"/>
            <a:endParaRPr lang="en-US" dirty="0"/>
          </a:p>
          <a:p>
            <a:pPr indent="361950"/>
            <a:r>
              <a:rPr lang="en-US" dirty="0"/>
              <a:t>Pray for </a:t>
            </a:r>
            <a:r>
              <a:rPr lang="en-US" dirty="0" err="1"/>
              <a:t>Itgel</a:t>
            </a:r>
            <a:r>
              <a:rPr lang="en-US" dirty="0"/>
              <a:t> and his friends at </a:t>
            </a:r>
            <a:r>
              <a:rPr lang="en-US" dirty="0" err="1"/>
              <a:t>Tusgal</a:t>
            </a:r>
            <a:r>
              <a:rPr lang="en-US" dirty="0"/>
              <a:t> School in Ulaanbaatar, Mongolia. A previous Thirteenth Sabbath Offering went to help his school grow with new classrooms and a library. This quarter’s Thirteenth Sabbath Offering will help open a children’s recreation center in Ulaanbaatar, where children will be able learn about the God who answers prayers</a:t>
            </a:r>
            <a:r>
              <a:rPr lang="en-US" dirty="0" smtClean="0"/>
              <a:t>.</a:t>
            </a:r>
          </a:p>
          <a:p>
            <a:endParaRPr lang="en-US" dirty="0"/>
          </a:p>
          <a:p>
            <a:pPr indent="363538" algn="r"/>
            <a:r>
              <a:rPr lang="en-US" dirty="0"/>
              <a:t>By Andrew McChesney</a:t>
            </a:r>
          </a:p>
        </p:txBody>
      </p:sp>
    </p:spTree>
    <p:extLst>
      <p:ext uri="{BB962C8B-B14F-4D97-AF65-F5344CB8AC3E}">
        <p14:creationId xmlns:p14="http://schemas.microsoft.com/office/powerpoint/2010/main" val="311219712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 y="668337"/>
            <a:ext cx="5866030" cy="552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394248" y="1391679"/>
            <a:ext cx="5543751"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The Biggest</a:t>
            </a:r>
          </a:p>
          <a:p>
            <a:pPr algn="ctr"/>
            <a:r>
              <a:rPr lang="en-US" sz="5400" b="1"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Decision</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3" name="TextBox 12"/>
          <p:cNvSpPr txBox="1"/>
          <p:nvPr/>
        </p:nvSpPr>
        <p:spPr>
          <a:xfrm>
            <a:off x="-2574483" y="-473529"/>
            <a:ext cx="897810" cy="369332"/>
          </a:xfrm>
          <a:prstGeom prst="rect">
            <a:avLst/>
          </a:prstGeom>
          <a:noFill/>
        </p:spPr>
        <p:txBody>
          <a:bodyPr wrap="none" rtlCol="0">
            <a:spAutoFit/>
          </a:bodyPr>
          <a:lstStyle/>
          <a:p>
            <a:r>
              <a:rPr lang="en-AU" b="1" dirty="0" smtClean="0">
                <a:solidFill>
                  <a:srgbClr val="086BA4"/>
                </a:solidFill>
              </a:rPr>
              <a:t>Week 3</a:t>
            </a:r>
            <a:endParaRPr lang="en-AU" b="1" dirty="0">
              <a:solidFill>
                <a:srgbClr val="086BA4"/>
              </a:solidFill>
            </a:endParaRPr>
          </a:p>
        </p:txBody>
      </p:sp>
      <p:sp>
        <p:nvSpPr>
          <p:cNvPr id="20" name="Rectangle 19"/>
          <p:cNvSpPr/>
          <p:nvPr/>
        </p:nvSpPr>
        <p:spPr>
          <a:xfrm>
            <a:off x="2897784" y="5984882"/>
            <a:ext cx="1651414" cy="584775"/>
          </a:xfrm>
          <a:prstGeom prst="rect">
            <a:avLst/>
          </a:prstGeom>
          <a:noFill/>
        </p:spPr>
        <p:txBody>
          <a:bodyPr wrap="none" lIns="91440" tIns="45720" rIns="91440" bIns="4572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Michelle</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TextBox 10"/>
          <p:cNvSpPr txBox="1"/>
          <p:nvPr/>
        </p:nvSpPr>
        <p:spPr>
          <a:xfrm>
            <a:off x="6248400" y="887413"/>
            <a:ext cx="1974245" cy="369332"/>
          </a:xfrm>
          <a:prstGeom prst="rect">
            <a:avLst/>
          </a:prstGeom>
          <a:noFill/>
        </p:spPr>
        <p:txBody>
          <a:bodyPr wrap="square" rtlCol="0">
            <a:spAutoFit/>
          </a:bodyPr>
          <a:lstStyle/>
          <a:p>
            <a:pPr algn="r"/>
            <a:r>
              <a:rPr lang="en-AU" b="1" dirty="0" smtClean="0"/>
              <a:t>MONGOLIA</a:t>
            </a:r>
            <a:endParaRPr lang="en-AU" b="1" dirty="0"/>
          </a:p>
        </p:txBody>
      </p:sp>
      <p:sp>
        <p:nvSpPr>
          <p:cNvPr id="14" name="TextBox 13"/>
          <p:cNvSpPr txBox="1"/>
          <p:nvPr/>
        </p:nvSpPr>
        <p:spPr>
          <a:xfrm>
            <a:off x="8597900" y="887413"/>
            <a:ext cx="1524000" cy="369332"/>
          </a:xfrm>
          <a:prstGeom prst="rect">
            <a:avLst/>
          </a:prstGeom>
          <a:noFill/>
        </p:spPr>
        <p:txBody>
          <a:bodyPr wrap="square" rtlCol="0">
            <a:spAutoFit/>
          </a:bodyPr>
          <a:lstStyle/>
          <a:p>
            <a:r>
              <a:rPr lang="en-AU" b="1" dirty="0" smtClean="0"/>
              <a:t>January 18</a:t>
            </a:r>
            <a:endParaRPr lang="en-AU" b="1" dirty="0"/>
          </a:p>
        </p:txBody>
      </p:sp>
      <p:pic>
        <p:nvPicPr>
          <p:cNvPr id="12" name="Picture 4" descr="Mongolia Flag&quot; Images – Browse 3,967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13" y="41240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296411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7500" y="333444"/>
            <a:ext cx="11493500" cy="6186309"/>
          </a:xfrm>
          <a:prstGeom prst="rect">
            <a:avLst/>
          </a:prstGeom>
        </p:spPr>
        <p:txBody>
          <a:bodyPr wrap="square">
            <a:spAutoFit/>
          </a:bodyPr>
          <a:lstStyle/>
          <a:p>
            <a:pPr indent="363538"/>
            <a:r>
              <a:rPr lang="en-US" dirty="0"/>
              <a:t>Thirteen-year-old Michelle was talking with her best friend, </a:t>
            </a:r>
            <a:r>
              <a:rPr lang="en-US" dirty="0" err="1"/>
              <a:t>Enkhjin</a:t>
            </a:r>
            <a:r>
              <a:rPr lang="en-US" dirty="0"/>
              <a:t>, [INKH-</a:t>
            </a:r>
            <a:r>
              <a:rPr lang="en-US" dirty="0" err="1"/>
              <a:t>zhin</a:t>
            </a:r>
            <a:r>
              <a:rPr lang="en-US" dirty="0"/>
              <a:t>] at a Pathfinder club meeting, and </a:t>
            </a:r>
            <a:r>
              <a:rPr lang="en-US" dirty="0" err="1"/>
              <a:t>Enkhjin</a:t>
            </a:r>
            <a:r>
              <a:rPr lang="en-US" dirty="0"/>
              <a:t> told her that she planned to get baptized on Sabbath.</a:t>
            </a:r>
          </a:p>
          <a:p>
            <a:pPr indent="363538"/>
            <a:endParaRPr lang="en-US" dirty="0"/>
          </a:p>
          <a:p>
            <a:pPr indent="363538"/>
            <a:r>
              <a:rPr lang="en-US" dirty="0"/>
              <a:t>“Don’t you want to get baptized together?” she asked.</a:t>
            </a:r>
          </a:p>
          <a:p>
            <a:pPr indent="363538"/>
            <a:endParaRPr lang="en-US" dirty="0"/>
          </a:p>
          <a:p>
            <a:pPr indent="363538"/>
            <a:r>
              <a:rPr lang="en-US" dirty="0"/>
              <a:t>Michelle thought to herself, “Should I get baptized, or should I wait? Maybe I’ll ask Mom when I get home.”</a:t>
            </a:r>
          </a:p>
          <a:p>
            <a:pPr indent="363538"/>
            <a:endParaRPr lang="en-US" dirty="0"/>
          </a:p>
          <a:p>
            <a:pPr indent="363538"/>
            <a:r>
              <a:rPr lang="en-US" dirty="0"/>
              <a:t>Out loud, she said, “I don’t know.”</a:t>
            </a:r>
          </a:p>
          <a:p>
            <a:pPr indent="363538"/>
            <a:endParaRPr lang="en-US" dirty="0"/>
          </a:p>
          <a:p>
            <a:pPr indent="363538"/>
            <a:r>
              <a:rPr lang="en-US" dirty="0" err="1"/>
              <a:t>Enkhjin</a:t>
            </a:r>
            <a:r>
              <a:rPr lang="en-US" dirty="0"/>
              <a:t> looked disappointed. The two girls had learned about Jesus in Pathfinders together. They had studied the Bible together. Now </a:t>
            </a:r>
            <a:r>
              <a:rPr lang="en-US" dirty="0" err="1"/>
              <a:t>Enkhjin</a:t>
            </a:r>
            <a:r>
              <a:rPr lang="en-US" dirty="0"/>
              <a:t> wanted to give her heart to Jesus in baptism, and she wanted Michelle to join her. She looked sad, but out loud she said only, “OK, OK.”</a:t>
            </a:r>
          </a:p>
          <a:p>
            <a:pPr indent="363538"/>
            <a:endParaRPr lang="en-US" dirty="0"/>
          </a:p>
          <a:p>
            <a:pPr indent="363538"/>
            <a:r>
              <a:rPr lang="en-US" dirty="0"/>
              <a:t>Michelle decided to talk with Mom.</a:t>
            </a:r>
          </a:p>
          <a:p>
            <a:pPr indent="363538"/>
            <a:endParaRPr lang="en-US" dirty="0"/>
          </a:p>
          <a:p>
            <a:pPr indent="363538"/>
            <a:r>
              <a:rPr lang="en-US" dirty="0"/>
              <a:t>When she returned home, she first went to her bedroom to change out of her Pathfinder uniform. In her bedroom was her older cousin, whose name was also </a:t>
            </a:r>
            <a:r>
              <a:rPr lang="en-US" dirty="0" err="1"/>
              <a:t>Enkhjin</a:t>
            </a:r>
            <a:r>
              <a:rPr lang="en-US" dirty="0"/>
              <a:t>.</a:t>
            </a:r>
          </a:p>
          <a:p>
            <a:pPr indent="363538"/>
            <a:endParaRPr lang="en-US" dirty="0"/>
          </a:p>
          <a:p>
            <a:pPr indent="363538"/>
            <a:r>
              <a:rPr lang="en-US" dirty="0"/>
              <a:t>“I’m going to get baptized on Sabbath,” </a:t>
            </a:r>
            <a:r>
              <a:rPr lang="en-US" dirty="0" err="1"/>
              <a:t>Enkhjin</a:t>
            </a:r>
            <a:r>
              <a:rPr lang="en-US" dirty="0"/>
              <a:t> said. “Why don’t we get baptized together?”</a:t>
            </a:r>
          </a:p>
          <a:p>
            <a:pPr indent="363538"/>
            <a:endParaRPr lang="en-US" dirty="0"/>
          </a:p>
          <a:p>
            <a:pPr indent="363538"/>
            <a:r>
              <a:rPr lang="en-US" dirty="0"/>
              <a:t>Michelle was so surprised! In one day, two girls named </a:t>
            </a:r>
            <a:r>
              <a:rPr lang="en-US" dirty="0" err="1"/>
              <a:t>Enkhjin</a:t>
            </a:r>
            <a:r>
              <a:rPr lang="en-US" dirty="0"/>
              <a:t> had told her that they planned to be baptized. In one day, two girls named </a:t>
            </a:r>
            <a:r>
              <a:rPr lang="en-US" dirty="0" err="1"/>
              <a:t>Enkhjin</a:t>
            </a:r>
            <a:r>
              <a:rPr lang="en-US" dirty="0"/>
              <a:t> had asked her to be baptized</a:t>
            </a:r>
            <a:r>
              <a:rPr lang="en-US" dirty="0" smtClean="0"/>
              <a:t>.</a:t>
            </a:r>
            <a:endParaRPr lang="en-US" dirty="0"/>
          </a:p>
        </p:txBody>
      </p:sp>
    </p:spTree>
    <p:extLst>
      <p:ext uri="{BB962C8B-B14F-4D97-AF65-F5344CB8AC3E}">
        <p14:creationId xmlns:p14="http://schemas.microsoft.com/office/powerpoint/2010/main" val="3968689911"/>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26053"/>
            <a:ext cx="11506200" cy="6186309"/>
          </a:xfrm>
          <a:prstGeom prst="rect">
            <a:avLst/>
          </a:prstGeom>
        </p:spPr>
        <p:txBody>
          <a:bodyPr wrap="square">
            <a:spAutoFit/>
          </a:bodyPr>
          <a:lstStyle/>
          <a:p>
            <a:pPr indent="363538"/>
            <a:r>
              <a:rPr lang="en-US" dirty="0"/>
              <a:t>Now she really wanted to talk to Mom.</a:t>
            </a:r>
          </a:p>
          <a:p>
            <a:pPr indent="363538"/>
            <a:endParaRPr lang="en-US" dirty="0"/>
          </a:p>
          <a:p>
            <a:pPr indent="363538"/>
            <a:r>
              <a:rPr lang="en-US" dirty="0"/>
              <a:t>“I need to talk with Mom,” she said.</a:t>
            </a:r>
          </a:p>
          <a:p>
            <a:pPr indent="363538"/>
            <a:endParaRPr lang="en-US" dirty="0"/>
          </a:p>
          <a:p>
            <a:pPr indent="363538"/>
            <a:r>
              <a:rPr lang="en-US" dirty="0" err="1"/>
              <a:t>Enkhjin</a:t>
            </a:r>
            <a:r>
              <a:rPr lang="en-US" dirty="0"/>
              <a:t> looked disappointed. They had studied the Bible together. That summer, they had gone to evangelistic meetings every night at their church together. Now she wanted to give her heart to Jesus in baptism, and she wanted Michelle to join her.</a:t>
            </a:r>
          </a:p>
          <a:p>
            <a:pPr indent="363538"/>
            <a:endParaRPr lang="en-US" dirty="0"/>
          </a:p>
          <a:p>
            <a:pPr indent="363538"/>
            <a:r>
              <a:rPr lang="en-US" dirty="0"/>
              <a:t>Michelle found Mom. She didn’t tell her about the conversations with </a:t>
            </a:r>
            <a:r>
              <a:rPr lang="en-US" dirty="0" err="1"/>
              <a:t>Enkhjin</a:t>
            </a:r>
            <a:r>
              <a:rPr lang="en-US" dirty="0"/>
              <a:t> or </a:t>
            </a:r>
            <a:r>
              <a:rPr lang="en-US" dirty="0" err="1"/>
              <a:t>Enkhjin</a:t>
            </a:r>
            <a:r>
              <a:rPr lang="en-US" dirty="0"/>
              <a:t>. She just asked, “Should I get baptized next Sabbath?”</a:t>
            </a:r>
          </a:p>
          <a:p>
            <a:pPr indent="363538"/>
            <a:endParaRPr lang="en-US" dirty="0"/>
          </a:p>
          <a:p>
            <a:pPr indent="363538"/>
            <a:r>
              <a:rPr lang="en-US" dirty="0"/>
              <a:t>Mom looked thoughtful. Dad was away from home for work, and she knew that he wouldn’t want to miss his daughter’s baptism. “Dad is away, so he wouldn’t be able to see it,” she said. “Why don’t you get baptized at the big Pathfinder camporee in South Korea instead?”</a:t>
            </a:r>
          </a:p>
          <a:p>
            <a:pPr indent="363538"/>
            <a:endParaRPr lang="en-US" dirty="0"/>
          </a:p>
          <a:p>
            <a:pPr indent="363538"/>
            <a:r>
              <a:rPr lang="en-US" dirty="0"/>
              <a:t>In a few weeks, Michelle planned to go to South Korea for a camporee of Pathfinders from all over Mongolia and other countries.</a:t>
            </a:r>
          </a:p>
          <a:p>
            <a:pPr indent="363538"/>
            <a:endParaRPr lang="en-US" dirty="0"/>
          </a:p>
          <a:p>
            <a:pPr indent="363538"/>
            <a:r>
              <a:rPr lang="en-US" dirty="0"/>
              <a:t>But Mom’s idea didn’t make sense to Michelle. Neither Dad nor Mom planned to go to the camporee. If she waited, neither of them would see her baptism. At that moment, she knew what decision she had to make. If she didn’t give her heart to Jesus next Sabbath, there would always be an excuse for waiting until later. She loved Jesus with all her heart, and she wanted to give it to Him. She told Mom, “I’d better get baptized here and now.”</a:t>
            </a:r>
          </a:p>
        </p:txBody>
      </p:sp>
    </p:spTree>
    <p:extLst>
      <p:ext uri="{BB962C8B-B14F-4D97-AF65-F5344CB8AC3E}">
        <p14:creationId xmlns:p14="http://schemas.microsoft.com/office/powerpoint/2010/main" val="301240031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26053"/>
            <a:ext cx="11506200" cy="6186309"/>
          </a:xfrm>
          <a:prstGeom prst="rect">
            <a:avLst/>
          </a:prstGeom>
        </p:spPr>
        <p:txBody>
          <a:bodyPr wrap="square">
            <a:spAutoFit/>
          </a:bodyPr>
          <a:lstStyle/>
          <a:p>
            <a:r>
              <a:rPr lang="en-US" dirty="0"/>
              <a:t>Mom smiled. “Well, go ahead and get baptized then,” she said.</a:t>
            </a:r>
          </a:p>
          <a:p>
            <a:endParaRPr lang="en-US" dirty="0"/>
          </a:p>
          <a:p>
            <a:r>
              <a:rPr lang="en-US" dirty="0"/>
              <a:t>Michelle’s cousin </a:t>
            </a:r>
            <a:r>
              <a:rPr lang="en-US" dirty="0" err="1"/>
              <a:t>Enkhjin</a:t>
            </a:r>
            <a:r>
              <a:rPr lang="en-US" dirty="0"/>
              <a:t> was so happy when she heard that they would be baptized together. Michelle’s best friend, </a:t>
            </a:r>
            <a:r>
              <a:rPr lang="en-US" dirty="0" err="1"/>
              <a:t>Enkhjin</a:t>
            </a:r>
            <a:r>
              <a:rPr lang="en-US" dirty="0"/>
              <a:t>, was so happy when she heard that they would be baptized together.</a:t>
            </a:r>
          </a:p>
          <a:p>
            <a:endParaRPr lang="en-US" dirty="0"/>
          </a:p>
          <a:p>
            <a:r>
              <a:rPr lang="en-US" dirty="0"/>
              <a:t>On Sabbath, the girls got on a bus and rode to a river with other people who were going to be baptized.</a:t>
            </a:r>
          </a:p>
          <a:p>
            <a:endParaRPr lang="en-US" dirty="0"/>
          </a:p>
          <a:p>
            <a:r>
              <a:rPr lang="en-US" dirty="0"/>
              <a:t>Right before Michelle entered the river, a question popped into her head.</a:t>
            </a:r>
          </a:p>
          <a:p>
            <a:endParaRPr lang="en-US" dirty="0"/>
          </a:p>
          <a:p>
            <a:r>
              <a:rPr lang="en-US" dirty="0"/>
              <a:t>“Am I really ready?” she thought. “Is this really my decision?”</a:t>
            </a:r>
          </a:p>
          <a:p>
            <a:endParaRPr lang="en-US" dirty="0"/>
          </a:p>
          <a:p>
            <a:r>
              <a:rPr lang="en-US" dirty="0"/>
              <a:t>She remembered how her best friend had asked her to get baptized. She wondered, “Am I getting baptized because </a:t>
            </a:r>
            <a:r>
              <a:rPr lang="en-US" dirty="0" err="1"/>
              <a:t>Enkhjin</a:t>
            </a:r>
            <a:r>
              <a:rPr lang="en-US" dirty="0"/>
              <a:t> asked me?” She remembered how her cousin had asked her to get baptized. She wondered, “Am I getting baptized because the other </a:t>
            </a:r>
            <a:r>
              <a:rPr lang="en-US" dirty="0" err="1"/>
              <a:t>Enkhjin</a:t>
            </a:r>
            <a:r>
              <a:rPr lang="en-US" dirty="0"/>
              <a:t> asked me?” She remembered how Mom had suggested that she wait. Then she remembered how much she loved Jesus and how she wanted to live for Him today and forever. She got baptized with a happy smile.</a:t>
            </a:r>
          </a:p>
          <a:p>
            <a:endParaRPr lang="en-US" dirty="0"/>
          </a:p>
          <a:p>
            <a:r>
              <a:rPr lang="en-US" dirty="0"/>
              <a:t>Afterward, many people congratulated Michelle on her decision.</a:t>
            </a:r>
          </a:p>
          <a:p>
            <a:endParaRPr lang="en-US" dirty="0"/>
          </a:p>
          <a:p>
            <a:r>
              <a:rPr lang="en-US" dirty="0"/>
              <a:t>“You have made the most important decision of your life,” someone said.</a:t>
            </a:r>
          </a:p>
          <a:p>
            <a:endParaRPr lang="en-US" dirty="0"/>
          </a:p>
          <a:p>
            <a:r>
              <a:rPr lang="en-US" dirty="0"/>
              <a:t>Today, Michelle is so happy that she got baptized. She could have waited and kept saying, “Tomorrow, tomorrow, </a:t>
            </a:r>
            <a:endParaRPr lang="en-US" dirty="0"/>
          </a:p>
        </p:txBody>
      </p:sp>
    </p:spTree>
    <p:extLst>
      <p:ext uri="{BB962C8B-B14F-4D97-AF65-F5344CB8AC3E}">
        <p14:creationId xmlns:p14="http://schemas.microsoft.com/office/powerpoint/2010/main" val="221544866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26053"/>
            <a:ext cx="11506200" cy="2862322"/>
          </a:xfrm>
          <a:prstGeom prst="rect">
            <a:avLst/>
          </a:prstGeom>
        </p:spPr>
        <p:txBody>
          <a:bodyPr wrap="square">
            <a:spAutoFit/>
          </a:bodyPr>
          <a:lstStyle/>
          <a:p>
            <a:pPr indent="363538"/>
            <a:r>
              <a:rPr lang="en-US" dirty="0"/>
              <a:t>tomorrow.” But instead, she decided to make the biggest decision of her life on that summer day.</a:t>
            </a:r>
          </a:p>
          <a:p>
            <a:pPr indent="363538"/>
            <a:endParaRPr lang="en-US" dirty="0"/>
          </a:p>
          <a:p>
            <a:pPr indent="363538"/>
            <a:r>
              <a:rPr lang="en-US" dirty="0"/>
              <a:t>“I always knew that I wanted to give my heart to Jesus, but I didn’t know when the right time was,” she said. “Now I know that the right time was not tomorrow but today.” </a:t>
            </a:r>
          </a:p>
          <a:p>
            <a:pPr indent="363538"/>
            <a:endParaRPr lang="en-US" dirty="0"/>
          </a:p>
          <a:p>
            <a:pPr indent="363538"/>
            <a:r>
              <a:rPr lang="en-US" dirty="0"/>
              <a:t>Michelle is a student at </a:t>
            </a:r>
            <a:r>
              <a:rPr lang="en-US" dirty="0" err="1"/>
              <a:t>Tusgal</a:t>
            </a:r>
            <a:r>
              <a:rPr lang="en-US" dirty="0"/>
              <a:t> School in Ulaanbaatar, Mongolia. A previous Thirteenth Sabbath Offering went to help her school grow with new classrooms and a library. This quarter’s Thirteenth Sabbath Offering will help open a children’s recreation center in Ulaanbaatar, where more children will be able learn about God</a:t>
            </a:r>
            <a:r>
              <a:rPr lang="en-US" dirty="0" smtClean="0"/>
              <a:t>.</a:t>
            </a:r>
          </a:p>
          <a:p>
            <a:pPr indent="363538"/>
            <a:endParaRPr lang="en-US" dirty="0"/>
          </a:p>
          <a:p>
            <a:pPr indent="363538" algn="r"/>
            <a:r>
              <a:rPr lang="en-US" dirty="0"/>
              <a:t>By Andrew </a:t>
            </a:r>
            <a:r>
              <a:rPr lang="en-US" dirty="0" smtClean="0"/>
              <a:t>McChesney</a:t>
            </a:r>
            <a:endParaRPr lang="en-AU" dirty="0"/>
          </a:p>
        </p:txBody>
      </p:sp>
    </p:spTree>
    <p:extLst>
      <p:ext uri="{BB962C8B-B14F-4D97-AF65-F5344CB8AC3E}">
        <p14:creationId xmlns:p14="http://schemas.microsoft.com/office/powerpoint/2010/main" val="319508734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84" y="534432"/>
            <a:ext cx="5986675" cy="563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997700" y="1453364"/>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Bullied Missionary Kid</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4" name="Rectangle 13"/>
          <p:cNvSpPr/>
          <p:nvPr/>
        </p:nvSpPr>
        <p:spPr>
          <a:xfrm>
            <a:off x="3122212" y="5884144"/>
            <a:ext cx="1200970"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Ninjin</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TextBox 14"/>
          <p:cNvSpPr txBox="1"/>
          <p:nvPr/>
        </p:nvSpPr>
        <p:spPr>
          <a:xfrm>
            <a:off x="-1440997" y="165100"/>
            <a:ext cx="897810" cy="369332"/>
          </a:xfrm>
          <a:prstGeom prst="rect">
            <a:avLst/>
          </a:prstGeom>
          <a:noFill/>
        </p:spPr>
        <p:txBody>
          <a:bodyPr wrap="none" rtlCol="0">
            <a:spAutoFit/>
          </a:bodyPr>
          <a:lstStyle/>
          <a:p>
            <a:r>
              <a:rPr lang="en-AU" b="1" dirty="0" smtClean="0">
                <a:solidFill>
                  <a:srgbClr val="086BA4"/>
                </a:solidFill>
              </a:rPr>
              <a:t>Week 4</a:t>
            </a:r>
            <a:endParaRPr lang="en-AU" b="1" dirty="0">
              <a:solidFill>
                <a:srgbClr val="086BA4"/>
              </a:solidFill>
            </a:endParaRPr>
          </a:p>
        </p:txBody>
      </p:sp>
      <p:sp>
        <p:nvSpPr>
          <p:cNvPr id="11" name="TextBox 10"/>
          <p:cNvSpPr txBox="1"/>
          <p:nvPr/>
        </p:nvSpPr>
        <p:spPr>
          <a:xfrm>
            <a:off x="6248400" y="887413"/>
            <a:ext cx="1974245" cy="369332"/>
          </a:xfrm>
          <a:prstGeom prst="rect">
            <a:avLst/>
          </a:prstGeom>
          <a:noFill/>
        </p:spPr>
        <p:txBody>
          <a:bodyPr wrap="square" rtlCol="0">
            <a:spAutoFit/>
          </a:bodyPr>
          <a:lstStyle/>
          <a:p>
            <a:pPr algn="r"/>
            <a:r>
              <a:rPr lang="en-AU" b="1" dirty="0" smtClean="0"/>
              <a:t>ALASKA</a:t>
            </a:r>
            <a:endParaRPr lang="en-AU" b="1" dirty="0"/>
          </a:p>
        </p:txBody>
      </p:sp>
      <p:sp>
        <p:nvSpPr>
          <p:cNvPr id="16" name="TextBox 15"/>
          <p:cNvSpPr txBox="1"/>
          <p:nvPr/>
        </p:nvSpPr>
        <p:spPr>
          <a:xfrm>
            <a:off x="8597900" y="887413"/>
            <a:ext cx="1524000" cy="369332"/>
          </a:xfrm>
          <a:prstGeom prst="rect">
            <a:avLst/>
          </a:prstGeom>
          <a:noFill/>
        </p:spPr>
        <p:txBody>
          <a:bodyPr wrap="square" rtlCol="0">
            <a:spAutoFit/>
          </a:bodyPr>
          <a:lstStyle/>
          <a:p>
            <a:r>
              <a:rPr lang="en-AU" b="1" dirty="0" smtClean="0"/>
              <a:t>January 25</a:t>
            </a:r>
            <a:endParaRPr lang="en-AU" b="1" dirty="0"/>
          </a:p>
        </p:txBody>
      </p:sp>
      <p:pic>
        <p:nvPicPr>
          <p:cNvPr id="10" name="Picture 4" descr="Mongolia Flag&quot; Images – Browse 3,967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13" y="41240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605093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39953"/>
            <a:ext cx="11531600" cy="5909310"/>
          </a:xfrm>
          <a:prstGeom prst="rect">
            <a:avLst/>
          </a:prstGeom>
        </p:spPr>
        <p:txBody>
          <a:bodyPr wrap="square">
            <a:spAutoFit/>
          </a:bodyPr>
          <a:lstStyle/>
          <a:p>
            <a:pPr indent="363538"/>
            <a:r>
              <a:rPr lang="en-US" dirty="0"/>
              <a:t>When </a:t>
            </a:r>
            <a:r>
              <a:rPr lang="en-US" dirty="0" err="1"/>
              <a:t>Ninjin</a:t>
            </a:r>
            <a:r>
              <a:rPr lang="en-US" dirty="0"/>
              <a:t> [</a:t>
            </a:r>
            <a:r>
              <a:rPr lang="en-US" dirty="0" err="1"/>
              <a:t>nin</a:t>
            </a:r>
            <a:r>
              <a:rPr lang="en-US" dirty="0"/>
              <a:t>-GIN] </a:t>
            </a:r>
            <a:r>
              <a:rPr lang="en-US" dirty="0" smtClean="0"/>
              <a:t>was </a:t>
            </a:r>
            <a:r>
              <a:rPr lang="en-US" dirty="0"/>
              <a:t>8, she and her parents moved far away from their home in Mongolia to live as missionaries in a foreign land.</a:t>
            </a:r>
          </a:p>
          <a:p>
            <a:pPr indent="363538"/>
            <a:endParaRPr lang="en-US" dirty="0"/>
          </a:p>
          <a:p>
            <a:pPr indent="363538"/>
            <a:r>
              <a:rPr lang="en-US" dirty="0" err="1"/>
              <a:t>Ninjin</a:t>
            </a:r>
            <a:r>
              <a:rPr lang="en-US" dirty="0"/>
              <a:t> was excited to move. She couldn’t wait to make new friends. But the first day at her new school was hard. She didn’t understand a word that anyone said. She just sat at her desk and was quiet. The next day, </a:t>
            </a:r>
            <a:r>
              <a:rPr lang="en-US" dirty="0" err="1"/>
              <a:t>Ninjin</a:t>
            </a:r>
            <a:r>
              <a:rPr lang="en-US" dirty="0"/>
              <a:t> decided to make new friends. She introduced herself to the other children by pointing to herself and saying her name, “</a:t>
            </a:r>
            <a:r>
              <a:rPr lang="en-US" dirty="0" err="1"/>
              <a:t>Ninjin</a:t>
            </a:r>
            <a:r>
              <a:rPr lang="en-US" dirty="0"/>
              <a:t>, </a:t>
            </a:r>
            <a:r>
              <a:rPr lang="en-US" dirty="0" err="1"/>
              <a:t>Ninjin</a:t>
            </a:r>
            <a:r>
              <a:rPr lang="en-US" dirty="0"/>
              <a:t>.” A month passed, and </a:t>
            </a:r>
            <a:r>
              <a:rPr lang="en-US" dirty="0" err="1"/>
              <a:t>Ninjin</a:t>
            </a:r>
            <a:r>
              <a:rPr lang="en-US" dirty="0"/>
              <a:t> was able to talk a little bit with the other children. But it seemed like the other children didn’t really want to talk with her.</a:t>
            </a:r>
          </a:p>
          <a:p>
            <a:pPr indent="363538"/>
            <a:endParaRPr lang="en-US" dirty="0"/>
          </a:p>
          <a:p>
            <a:pPr indent="363538"/>
            <a:r>
              <a:rPr lang="en-US" dirty="0"/>
              <a:t>One day, the teacher told all the children to take turns reading out loud from a textbook.</a:t>
            </a:r>
          </a:p>
          <a:p>
            <a:pPr indent="363538"/>
            <a:endParaRPr lang="en-US" dirty="0"/>
          </a:p>
          <a:p>
            <a:pPr indent="363538"/>
            <a:r>
              <a:rPr lang="en-US" dirty="0"/>
              <a:t>When </a:t>
            </a:r>
            <a:r>
              <a:rPr lang="en-US" dirty="0" err="1"/>
              <a:t>Ninjin</a:t>
            </a:r>
            <a:r>
              <a:rPr lang="en-US" dirty="0"/>
              <a:t> began to read, the girl in front of her turned around with an angry face.</a:t>
            </a:r>
          </a:p>
          <a:p>
            <a:pPr indent="363538"/>
            <a:endParaRPr lang="en-US" dirty="0"/>
          </a:p>
          <a:p>
            <a:pPr indent="363538"/>
            <a:r>
              <a:rPr lang="en-US" dirty="0"/>
              <a:t>“You’re talking too loud,” she said. “</a:t>
            </a:r>
            <a:r>
              <a:rPr lang="en-US" dirty="0" err="1"/>
              <a:t>Shh</a:t>
            </a:r>
            <a:r>
              <a:rPr lang="en-US" dirty="0"/>
              <a:t>!” </a:t>
            </a:r>
          </a:p>
          <a:p>
            <a:pPr indent="363538"/>
            <a:endParaRPr lang="en-US" dirty="0"/>
          </a:p>
          <a:p>
            <a:pPr indent="363538"/>
            <a:r>
              <a:rPr lang="en-US" dirty="0"/>
              <a:t>The other children tittered.</a:t>
            </a:r>
          </a:p>
          <a:p>
            <a:pPr indent="363538"/>
            <a:endParaRPr lang="en-US" dirty="0"/>
          </a:p>
          <a:p>
            <a:pPr indent="363538"/>
            <a:r>
              <a:rPr lang="en-US" dirty="0" err="1"/>
              <a:t>Ninjin</a:t>
            </a:r>
            <a:r>
              <a:rPr lang="en-US" dirty="0"/>
              <a:t> didn’t understand what the girl said. When it was her turn to read again, she read just as loudly as the first time.</a:t>
            </a:r>
          </a:p>
          <a:p>
            <a:pPr indent="363538"/>
            <a:endParaRPr lang="en-US" dirty="0"/>
          </a:p>
          <a:p>
            <a:pPr indent="363538"/>
            <a:r>
              <a:rPr lang="en-US" dirty="0"/>
              <a:t>The girl again scowled and hissed, “</a:t>
            </a:r>
            <a:r>
              <a:rPr lang="en-US" dirty="0" err="1"/>
              <a:t>Shh</a:t>
            </a:r>
            <a:r>
              <a:rPr lang="en-US" dirty="0"/>
              <a:t>!” The other children giggled. </a:t>
            </a:r>
            <a:r>
              <a:rPr lang="en-US" dirty="0" err="1"/>
              <a:t>Ninjin</a:t>
            </a:r>
            <a:r>
              <a:rPr lang="en-US" dirty="0"/>
              <a:t> didn’t understand and kept on reading.</a:t>
            </a:r>
          </a:p>
        </p:txBody>
      </p:sp>
    </p:spTree>
    <p:extLst>
      <p:ext uri="{BB962C8B-B14F-4D97-AF65-F5344CB8AC3E}">
        <p14:creationId xmlns:p14="http://schemas.microsoft.com/office/powerpoint/2010/main" val="137246377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07350"/>
            <a:ext cx="11557000" cy="6186309"/>
          </a:xfrm>
          <a:prstGeom prst="rect">
            <a:avLst/>
          </a:prstGeom>
        </p:spPr>
        <p:txBody>
          <a:bodyPr wrap="square">
            <a:spAutoFit/>
          </a:bodyPr>
          <a:lstStyle/>
          <a:p>
            <a:r>
              <a:rPr lang="en-US" dirty="0"/>
              <a:t>Then the girl picked up a stick of glue and threw it at </a:t>
            </a:r>
            <a:r>
              <a:rPr lang="en-US" dirty="0" err="1"/>
              <a:t>Ninjin</a:t>
            </a:r>
            <a:r>
              <a:rPr lang="en-US" dirty="0"/>
              <a:t>. The glue hit her on the head, and the children laughed. The angry girl stood up and hit </a:t>
            </a:r>
            <a:r>
              <a:rPr lang="en-US" dirty="0" err="1"/>
              <a:t>Ninjin</a:t>
            </a:r>
            <a:r>
              <a:rPr lang="en-US" dirty="0"/>
              <a:t>.</a:t>
            </a:r>
          </a:p>
          <a:p>
            <a:endParaRPr lang="en-US" dirty="0"/>
          </a:p>
          <a:p>
            <a:r>
              <a:rPr lang="en-US" dirty="0" err="1"/>
              <a:t>Ninjin</a:t>
            </a:r>
            <a:r>
              <a:rPr lang="en-US" dirty="0"/>
              <a:t> was shocked. She looked over at the teacher, who was sitting at her desk. The teacher was looking at the textbook and didn’t seem to notice anything.</a:t>
            </a:r>
          </a:p>
          <a:p>
            <a:endParaRPr lang="en-US" dirty="0"/>
          </a:p>
          <a:p>
            <a:r>
              <a:rPr lang="en-US" dirty="0"/>
              <a:t>When </a:t>
            </a:r>
            <a:r>
              <a:rPr lang="en-US" dirty="0" err="1"/>
              <a:t>Ninjin</a:t>
            </a:r>
            <a:r>
              <a:rPr lang="en-US" dirty="0"/>
              <a:t> went home, she told Mom what had happened. Mom went to school and spoke with the teacher.</a:t>
            </a:r>
          </a:p>
          <a:p>
            <a:endParaRPr lang="en-US" dirty="0"/>
          </a:p>
          <a:p>
            <a:r>
              <a:rPr lang="en-US" dirty="0"/>
              <a:t>The teacher didn’t believe </a:t>
            </a:r>
            <a:r>
              <a:rPr lang="en-US" dirty="0" err="1"/>
              <a:t>Ninjin’s</a:t>
            </a:r>
            <a:r>
              <a:rPr lang="en-US" dirty="0"/>
              <a:t> story. She said that the girl sitting in front of </a:t>
            </a:r>
            <a:r>
              <a:rPr lang="en-US" dirty="0" err="1"/>
              <a:t>Ninjin</a:t>
            </a:r>
            <a:r>
              <a:rPr lang="en-US" dirty="0"/>
              <a:t> would never act unkindly to anyone.</a:t>
            </a:r>
          </a:p>
          <a:p>
            <a:endParaRPr lang="en-US" dirty="0"/>
          </a:p>
          <a:p>
            <a:r>
              <a:rPr lang="en-US" dirty="0"/>
              <a:t>“She’s a very sweet girl,” she said. </a:t>
            </a:r>
          </a:p>
          <a:p>
            <a:endParaRPr lang="en-US" dirty="0"/>
          </a:p>
          <a:p>
            <a:r>
              <a:rPr lang="en-US" dirty="0" err="1"/>
              <a:t>Ninjin</a:t>
            </a:r>
            <a:r>
              <a:rPr lang="en-US" dirty="0"/>
              <a:t> realized that the teacher wouldn’t help her, but she was sure God would help her. She decided to pray.</a:t>
            </a:r>
          </a:p>
          <a:p>
            <a:endParaRPr lang="en-US" dirty="0"/>
          </a:p>
          <a:p>
            <a:r>
              <a:rPr lang="en-US" dirty="0"/>
              <a:t>A few days later, </a:t>
            </a:r>
            <a:r>
              <a:rPr lang="en-US" dirty="0" err="1"/>
              <a:t>Ninjin</a:t>
            </a:r>
            <a:r>
              <a:rPr lang="en-US" dirty="0"/>
              <a:t> was changing out of her school clothes after school and found glue all over the back of her skirt. The skirt was ruined. She wondered how the glue had gotten there. When she went to school the next day, she found dried glue smeared on her chair. She realized that someone must have poured glue on her chair and that was how it got onto her skirt.</a:t>
            </a:r>
          </a:p>
          <a:p>
            <a:endParaRPr lang="en-US" dirty="0"/>
          </a:p>
          <a:p>
            <a:r>
              <a:rPr lang="en-US" dirty="0"/>
              <a:t>She told Mom, and Mom spoke with the school principal. A security camera in </a:t>
            </a:r>
            <a:r>
              <a:rPr lang="en-US" dirty="0" err="1"/>
              <a:t>Ninjin’s</a:t>
            </a:r>
            <a:r>
              <a:rPr lang="en-US" dirty="0"/>
              <a:t> classroom had recorded the whole thing. </a:t>
            </a:r>
            <a:r>
              <a:rPr lang="en-US" dirty="0" err="1"/>
              <a:t>Ninjin</a:t>
            </a:r>
            <a:r>
              <a:rPr lang="en-US" dirty="0"/>
              <a:t> watched the video recording. It showed </a:t>
            </a:r>
            <a:r>
              <a:rPr lang="en-US" dirty="0" err="1"/>
              <a:t>Ninjin</a:t>
            </a:r>
            <a:r>
              <a:rPr lang="en-US" dirty="0"/>
              <a:t> leaving the classroom to go to the restroom. It showed several girls rubbing glue all over her chair. </a:t>
            </a:r>
            <a:r>
              <a:rPr lang="en-US" dirty="0" err="1"/>
              <a:t>Ninjin</a:t>
            </a:r>
            <a:r>
              <a:rPr lang="en-US" dirty="0"/>
              <a:t> could see their faces</a:t>
            </a:r>
            <a:r>
              <a:rPr lang="en-US" dirty="0" smtClean="0"/>
              <a:t>.</a:t>
            </a:r>
            <a:endParaRPr lang="en-US" dirty="0"/>
          </a:p>
        </p:txBody>
      </p:sp>
    </p:spTree>
    <p:extLst>
      <p:ext uri="{BB962C8B-B14F-4D97-AF65-F5344CB8AC3E}">
        <p14:creationId xmlns:p14="http://schemas.microsoft.com/office/powerpoint/2010/main" val="332639761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07350"/>
            <a:ext cx="11557000" cy="6186309"/>
          </a:xfrm>
          <a:prstGeom prst="rect">
            <a:avLst/>
          </a:prstGeom>
        </p:spPr>
        <p:txBody>
          <a:bodyPr wrap="square">
            <a:spAutoFit/>
          </a:bodyPr>
          <a:lstStyle/>
          <a:p>
            <a:pPr indent="363538"/>
            <a:r>
              <a:rPr lang="en-US" dirty="0"/>
              <a:t>At that moment, </a:t>
            </a:r>
            <a:r>
              <a:rPr lang="en-US" dirty="0" err="1"/>
              <a:t>Ninjin</a:t>
            </a:r>
            <a:r>
              <a:rPr lang="en-US" dirty="0"/>
              <a:t> felt very lonely. It was hard being a missionary kid in a country where she didn’t know the language and no one seemed to want to be her friend. She missed Mongolia.</a:t>
            </a:r>
          </a:p>
          <a:p>
            <a:pPr indent="363538"/>
            <a:endParaRPr lang="en-US" dirty="0"/>
          </a:p>
          <a:p>
            <a:pPr indent="363538"/>
            <a:r>
              <a:rPr lang="en-US" dirty="0"/>
              <a:t>After that, </a:t>
            </a:r>
            <a:r>
              <a:rPr lang="en-US" dirty="0" err="1"/>
              <a:t>Ninjin</a:t>
            </a:r>
            <a:r>
              <a:rPr lang="en-US" dirty="0"/>
              <a:t> didn’t want to go to school anymore. But she had to go. There was no other school. </a:t>
            </a:r>
            <a:r>
              <a:rPr lang="en-US" dirty="0" err="1"/>
              <a:t>Ninjin</a:t>
            </a:r>
            <a:r>
              <a:rPr lang="en-US" dirty="0"/>
              <a:t> prayed.</a:t>
            </a:r>
          </a:p>
          <a:p>
            <a:pPr indent="363538"/>
            <a:endParaRPr lang="en-US" dirty="0"/>
          </a:p>
          <a:p>
            <a:pPr indent="363538"/>
            <a:r>
              <a:rPr lang="en-US" dirty="0"/>
              <a:t>Two months later, Mom said they were moving back to Mongolia. The family couldn’t get new visas, allowing them to stay. The missionaries had no choice but to leave.</a:t>
            </a:r>
          </a:p>
          <a:p>
            <a:pPr indent="363538"/>
            <a:endParaRPr lang="en-US" dirty="0"/>
          </a:p>
          <a:p>
            <a:pPr indent="363538"/>
            <a:r>
              <a:rPr lang="en-US" dirty="0"/>
              <a:t>“This must be God’s will,” Dad said.</a:t>
            </a:r>
          </a:p>
          <a:p>
            <a:pPr indent="363538"/>
            <a:endParaRPr lang="en-US" dirty="0"/>
          </a:p>
          <a:p>
            <a:pPr indent="363538"/>
            <a:r>
              <a:rPr lang="en-US" dirty="0"/>
              <a:t>Today, </a:t>
            </a:r>
            <a:r>
              <a:rPr lang="en-US" dirty="0" err="1"/>
              <a:t>Ninjin</a:t>
            </a:r>
            <a:r>
              <a:rPr lang="en-US" dirty="0"/>
              <a:t> is 12 years old, and she has forgiven the kids who bullied her.</a:t>
            </a:r>
          </a:p>
          <a:p>
            <a:pPr indent="363538"/>
            <a:endParaRPr lang="en-US" dirty="0"/>
          </a:p>
          <a:p>
            <a:pPr indent="363538"/>
            <a:r>
              <a:rPr lang="en-US" dirty="0"/>
              <a:t>“At first, I couldn’t forgive them,” she said.</a:t>
            </a:r>
          </a:p>
          <a:p>
            <a:pPr indent="363538"/>
            <a:endParaRPr lang="en-US" dirty="0"/>
          </a:p>
          <a:p>
            <a:pPr indent="363538"/>
            <a:r>
              <a:rPr lang="en-US" dirty="0"/>
              <a:t>But then she remembered what Jesus teaches about forgiveness. He said, “For if you forgive men their trespasses, your heavenly Father will also forgive you. But if you do not forgive men their trespasses, neither will your Father forgive your trespasses” (Matthew 6:14, 15; NKJV). That means Jesus cannot forgive the sins of anyone who refuses to forgive others.</a:t>
            </a:r>
          </a:p>
          <a:p>
            <a:pPr indent="363538"/>
            <a:endParaRPr lang="en-US" dirty="0"/>
          </a:p>
          <a:p>
            <a:pPr indent="363538"/>
            <a:r>
              <a:rPr lang="en-US" dirty="0"/>
              <a:t>“After talking to God several times, I remembered that He has forgiven me for all my sins,” </a:t>
            </a:r>
            <a:r>
              <a:rPr lang="en-US" dirty="0" err="1"/>
              <a:t>Ninjin</a:t>
            </a:r>
            <a:r>
              <a:rPr lang="en-US" dirty="0"/>
              <a:t> said. “So, I realized that I have to forgive those bullies, too.”</a:t>
            </a:r>
          </a:p>
          <a:p>
            <a:pPr indent="363538"/>
            <a:endParaRPr lang="en-US" dirty="0"/>
          </a:p>
        </p:txBody>
      </p:sp>
    </p:spTree>
    <p:extLst>
      <p:ext uri="{BB962C8B-B14F-4D97-AF65-F5344CB8AC3E}">
        <p14:creationId xmlns:p14="http://schemas.microsoft.com/office/powerpoint/2010/main" val="78367655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323404"/>
            <a:ext cx="11518900" cy="6186309"/>
          </a:xfrm>
          <a:prstGeom prst="rect">
            <a:avLst/>
          </a:prstGeom>
        </p:spPr>
        <p:txBody>
          <a:bodyPr wrap="square">
            <a:spAutoFit/>
          </a:bodyPr>
          <a:lstStyle/>
          <a:p>
            <a:pPr indent="363538"/>
            <a:r>
              <a:rPr lang="en-US" dirty="0"/>
              <a:t>Five-year-old </a:t>
            </a:r>
            <a:r>
              <a:rPr lang="en-US" dirty="0" err="1"/>
              <a:t>Tamir</a:t>
            </a:r>
            <a:r>
              <a:rPr lang="en-US" dirty="0"/>
              <a:t> [ta-MIR] was bored. He was waiting for Mom to finish her work at the Seventh-day Adventist school in Mongolia. Mom worked as an accountant, which meant she counted money for the school. </a:t>
            </a:r>
            <a:r>
              <a:rPr lang="en-US" dirty="0" err="1"/>
              <a:t>Tamir</a:t>
            </a:r>
            <a:r>
              <a:rPr lang="en-US" dirty="0"/>
              <a:t> went to the school’s preschool. Now his classes were over, and he was sitting on a chair, waiting to go home.</a:t>
            </a:r>
          </a:p>
          <a:p>
            <a:pPr indent="363538"/>
            <a:endParaRPr lang="en-US" dirty="0"/>
          </a:p>
          <a:p>
            <a:pPr indent="363538"/>
            <a:r>
              <a:rPr lang="en-US" dirty="0"/>
              <a:t>“Mommy, can I have your phone?” he asked.</a:t>
            </a:r>
          </a:p>
          <a:p>
            <a:pPr indent="363538"/>
            <a:endParaRPr lang="en-US" dirty="0"/>
          </a:p>
          <a:p>
            <a:pPr indent="363538"/>
            <a:r>
              <a:rPr lang="en-US" dirty="0"/>
              <a:t>Mom handed the phone to the boy. His eyes stopped on an app with a picture of a man with wavy white hair and a red jacket.</a:t>
            </a:r>
          </a:p>
          <a:p>
            <a:pPr indent="363538"/>
            <a:endParaRPr lang="en-US" dirty="0"/>
          </a:p>
          <a:p>
            <a:pPr indent="363538"/>
            <a:r>
              <a:rPr lang="en-US" dirty="0"/>
              <a:t>“Mommy,” he said, “who is that?”</a:t>
            </a:r>
          </a:p>
          <a:p>
            <a:pPr indent="363538"/>
            <a:endParaRPr lang="en-US" dirty="0"/>
          </a:p>
          <a:p>
            <a:pPr indent="363538"/>
            <a:r>
              <a:rPr lang="en-US" dirty="0"/>
              <a:t>“That’s Mozart,” Mom said.</a:t>
            </a:r>
          </a:p>
          <a:p>
            <a:pPr indent="363538"/>
            <a:endParaRPr lang="en-US" dirty="0"/>
          </a:p>
          <a:p>
            <a:pPr indent="363538"/>
            <a:r>
              <a:rPr lang="en-US" dirty="0"/>
              <a:t>“Wow,” </a:t>
            </a:r>
            <a:r>
              <a:rPr lang="en-US" dirty="0" err="1"/>
              <a:t>Tamir</a:t>
            </a:r>
            <a:r>
              <a:rPr lang="en-US" dirty="0"/>
              <a:t> said. “He’s so handsome.”</a:t>
            </a:r>
          </a:p>
          <a:p>
            <a:pPr indent="363538"/>
            <a:endParaRPr lang="en-US" dirty="0"/>
          </a:p>
          <a:p>
            <a:pPr indent="363538"/>
            <a:r>
              <a:rPr lang="en-US" dirty="0"/>
              <a:t>Mom smiled. She opened the app and pressed “play” on a song written by the famous Austrian composer Wolfgang Amadeus Mozart. </a:t>
            </a:r>
            <a:r>
              <a:rPr lang="en-US" dirty="0" err="1"/>
              <a:t>Tamir’s</a:t>
            </a:r>
            <a:r>
              <a:rPr lang="en-US" dirty="0"/>
              <a:t> eyes opened wide with amazement as violin and piano music filled the room. It was beautiful! Happy butterflies filled his tummy.</a:t>
            </a:r>
          </a:p>
          <a:p>
            <a:pPr indent="363538"/>
            <a:endParaRPr lang="en-US" dirty="0"/>
          </a:p>
          <a:p>
            <a:pPr indent="363538"/>
            <a:r>
              <a:rPr lang="en-US" dirty="0" err="1"/>
              <a:t>Tamir</a:t>
            </a:r>
            <a:r>
              <a:rPr lang="en-US" dirty="0"/>
              <a:t> couldn’t stop thinking about the music. Two days later, he told Mom and Dad that he wanted to learn to play the violin and the piano. Dad shook his head. “We don’t have money for music lessons,” he said.</a:t>
            </a:r>
          </a:p>
          <a:p>
            <a:pPr indent="363538"/>
            <a:endParaRPr lang="en-US" dirty="0"/>
          </a:p>
        </p:txBody>
      </p:sp>
    </p:spTree>
    <p:extLst>
      <p:ext uri="{BB962C8B-B14F-4D97-AF65-F5344CB8AC3E}">
        <p14:creationId xmlns:p14="http://schemas.microsoft.com/office/powerpoint/2010/main" val="122311661"/>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07350"/>
            <a:ext cx="11557000" cy="3416320"/>
          </a:xfrm>
          <a:prstGeom prst="rect">
            <a:avLst/>
          </a:prstGeom>
        </p:spPr>
        <p:txBody>
          <a:bodyPr wrap="square">
            <a:spAutoFit/>
          </a:bodyPr>
          <a:lstStyle/>
          <a:p>
            <a:pPr indent="363538"/>
            <a:r>
              <a:rPr lang="en-US" dirty="0"/>
              <a:t>She is glad that she had the bad experience. She is more sensitive to kids who are picked on for </a:t>
            </a:r>
            <a:r>
              <a:rPr lang="en-US" dirty="0" smtClean="0"/>
              <a:t>being </a:t>
            </a:r>
            <a:r>
              <a:rPr lang="en-US" dirty="0"/>
              <a:t>weaker or not knowing the language. She gently confronts unkind children, saying, “That kid you’re picking on has feelings, too. Please be kind.”</a:t>
            </a:r>
          </a:p>
          <a:p>
            <a:pPr indent="363538"/>
            <a:endParaRPr lang="en-US" dirty="0"/>
          </a:p>
          <a:p>
            <a:pPr indent="363538"/>
            <a:r>
              <a:rPr lang="en-US" dirty="0"/>
              <a:t>“I’m really thankful that God blessed me with this school and this country and the experience that He gave me as a missionary kid,” she said. “I just thank Him that I have Him beside me.” </a:t>
            </a:r>
          </a:p>
          <a:p>
            <a:pPr indent="363538"/>
            <a:endParaRPr lang="en-US" dirty="0"/>
          </a:p>
          <a:p>
            <a:pPr indent="363538"/>
            <a:r>
              <a:rPr lang="en-US" dirty="0" err="1"/>
              <a:t>Ninjin</a:t>
            </a:r>
            <a:r>
              <a:rPr lang="en-US" dirty="0"/>
              <a:t> studies at </a:t>
            </a:r>
            <a:r>
              <a:rPr lang="en-US" dirty="0" err="1"/>
              <a:t>Tusgal</a:t>
            </a:r>
            <a:r>
              <a:rPr lang="en-US" dirty="0"/>
              <a:t> School in Ulaanbaatar, Mongolia. A previous Thirteenth Sabbath Offering helped her school grow with new classrooms and a library. Thank you for your Thirteenth Sabbath Offering this quarter that will help open a children’s recreation center in Ulaanbaatar</a:t>
            </a:r>
            <a:r>
              <a:rPr lang="en-US" dirty="0" smtClean="0"/>
              <a:t>.</a:t>
            </a:r>
          </a:p>
          <a:p>
            <a:pPr indent="363538"/>
            <a:endParaRPr lang="en-US" dirty="0"/>
          </a:p>
          <a:p>
            <a:pPr indent="363538" algn="r"/>
            <a:r>
              <a:rPr lang="en-US" dirty="0" smtClean="0"/>
              <a:t>By </a:t>
            </a:r>
            <a:r>
              <a:rPr lang="en-US" dirty="0"/>
              <a:t>Andrew </a:t>
            </a:r>
            <a:r>
              <a:rPr lang="en-US" dirty="0" smtClean="0"/>
              <a:t>McChesney</a:t>
            </a:r>
            <a:endParaRPr lang="en-AU" dirty="0"/>
          </a:p>
        </p:txBody>
      </p:sp>
    </p:spTree>
    <p:extLst>
      <p:ext uri="{BB962C8B-B14F-4D97-AF65-F5344CB8AC3E}">
        <p14:creationId xmlns:p14="http://schemas.microsoft.com/office/powerpoint/2010/main" val="1989989152"/>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734381"/>
            <a:ext cx="5362575" cy="590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540500" y="1453364"/>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Sticking Out Ears</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2" name="Rectangle 11"/>
          <p:cNvSpPr/>
          <p:nvPr/>
        </p:nvSpPr>
        <p:spPr>
          <a:xfrm>
            <a:off x="2956814" y="5884144"/>
            <a:ext cx="1531766"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Javkhaa</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TextBox 14"/>
          <p:cNvSpPr txBox="1"/>
          <p:nvPr/>
        </p:nvSpPr>
        <p:spPr>
          <a:xfrm>
            <a:off x="-1237796" y="40946"/>
            <a:ext cx="897810" cy="369332"/>
          </a:xfrm>
          <a:prstGeom prst="rect">
            <a:avLst/>
          </a:prstGeom>
          <a:noFill/>
        </p:spPr>
        <p:txBody>
          <a:bodyPr wrap="none" rtlCol="0">
            <a:spAutoFit/>
          </a:bodyPr>
          <a:lstStyle/>
          <a:p>
            <a:r>
              <a:rPr lang="en-AU" b="1" dirty="0" smtClean="0">
                <a:solidFill>
                  <a:srgbClr val="086BA4"/>
                </a:solidFill>
              </a:rPr>
              <a:t>Week 5</a:t>
            </a:r>
            <a:endParaRPr lang="en-AU" b="1" dirty="0">
              <a:solidFill>
                <a:srgbClr val="086BA4"/>
              </a:solidFill>
            </a:endParaRPr>
          </a:p>
        </p:txBody>
      </p:sp>
      <p:sp>
        <p:nvSpPr>
          <p:cNvPr id="13" name="TextBox 12"/>
          <p:cNvSpPr txBox="1"/>
          <p:nvPr/>
        </p:nvSpPr>
        <p:spPr>
          <a:xfrm>
            <a:off x="6764394" y="887413"/>
            <a:ext cx="1458251" cy="369332"/>
          </a:xfrm>
          <a:prstGeom prst="rect">
            <a:avLst/>
          </a:prstGeom>
          <a:noFill/>
        </p:spPr>
        <p:txBody>
          <a:bodyPr wrap="square" rtlCol="0">
            <a:spAutoFit/>
          </a:bodyPr>
          <a:lstStyle/>
          <a:p>
            <a:pPr algn="r"/>
            <a:r>
              <a:rPr lang="en-AU" b="1" dirty="0" smtClean="0"/>
              <a:t>MONGOLIA</a:t>
            </a:r>
            <a:endParaRPr lang="en-AU" b="1" dirty="0"/>
          </a:p>
        </p:txBody>
      </p:sp>
      <p:sp>
        <p:nvSpPr>
          <p:cNvPr id="16" name="TextBox 15"/>
          <p:cNvSpPr txBox="1"/>
          <p:nvPr/>
        </p:nvSpPr>
        <p:spPr>
          <a:xfrm>
            <a:off x="8597900" y="887413"/>
            <a:ext cx="1524000" cy="369332"/>
          </a:xfrm>
          <a:prstGeom prst="rect">
            <a:avLst/>
          </a:prstGeom>
          <a:noFill/>
        </p:spPr>
        <p:txBody>
          <a:bodyPr wrap="square" rtlCol="0">
            <a:spAutoFit/>
          </a:bodyPr>
          <a:lstStyle/>
          <a:p>
            <a:r>
              <a:rPr lang="en-AU" b="1" dirty="0" smtClean="0"/>
              <a:t>February 1</a:t>
            </a:r>
            <a:endParaRPr lang="en-AU" b="1" dirty="0"/>
          </a:p>
        </p:txBody>
      </p:sp>
      <p:pic>
        <p:nvPicPr>
          <p:cNvPr id="10" name="Picture 4" descr="Mongolia Flag&quot; Images – Browse 3,967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13" y="41240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050484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300" y="359351"/>
            <a:ext cx="11506200" cy="6186309"/>
          </a:xfrm>
          <a:prstGeom prst="rect">
            <a:avLst/>
          </a:prstGeom>
        </p:spPr>
        <p:txBody>
          <a:bodyPr wrap="square">
            <a:spAutoFit/>
          </a:bodyPr>
          <a:lstStyle/>
          <a:p>
            <a:pPr indent="363538"/>
            <a:r>
              <a:rPr lang="en-US" dirty="0" err="1"/>
              <a:t>Javkhaa’s</a:t>
            </a:r>
            <a:r>
              <a:rPr lang="en-US" dirty="0"/>
              <a:t> </a:t>
            </a:r>
            <a:r>
              <a:rPr lang="en-US" dirty="0" smtClean="0"/>
              <a:t>[JAV-</a:t>
            </a:r>
            <a:r>
              <a:rPr lang="en-US" dirty="0" err="1" smtClean="0"/>
              <a:t>khaa</a:t>
            </a:r>
            <a:r>
              <a:rPr lang="en-US" dirty="0"/>
              <a:t>] ears stuck out. His ears stuck out really far. He didn’t think anything about his ears until other boys began to tease him — and he didn’t like it.</a:t>
            </a:r>
          </a:p>
          <a:p>
            <a:pPr indent="363538"/>
            <a:endParaRPr lang="en-US" dirty="0"/>
          </a:p>
          <a:p>
            <a:pPr indent="363538"/>
            <a:r>
              <a:rPr lang="en-US" dirty="0"/>
              <a:t>Now there was nothing wrong with </a:t>
            </a:r>
            <a:r>
              <a:rPr lang="en-US" dirty="0" err="1"/>
              <a:t>Javkhaa’s</a:t>
            </a:r>
            <a:r>
              <a:rPr lang="en-US" dirty="0"/>
              <a:t> ears. Many boys have ears that stick out, but not at </a:t>
            </a:r>
            <a:r>
              <a:rPr lang="en-US" dirty="0" err="1"/>
              <a:t>Javkhaa’s</a:t>
            </a:r>
            <a:r>
              <a:rPr lang="en-US" dirty="0"/>
              <a:t> school in Mongolia. The other boys began teasing the 8-year-old boy.</a:t>
            </a:r>
          </a:p>
          <a:p>
            <a:pPr indent="363538"/>
            <a:endParaRPr lang="en-US" dirty="0"/>
          </a:p>
          <a:p>
            <a:pPr indent="363538"/>
            <a:r>
              <a:rPr lang="en-US" dirty="0"/>
              <a:t>When school finished every day, he knew that he had to go straight home. Mom didn’t want him hanging out with the other boys because they used bad words and did naughty things.</a:t>
            </a:r>
          </a:p>
          <a:p>
            <a:pPr indent="363538"/>
            <a:endParaRPr lang="en-US" dirty="0"/>
          </a:p>
          <a:p>
            <a:pPr indent="363538"/>
            <a:r>
              <a:rPr lang="en-US" dirty="0" err="1"/>
              <a:t>Javkhaa</a:t>
            </a:r>
            <a:r>
              <a:rPr lang="en-US" dirty="0"/>
              <a:t> didn’t have many friends, and he wanted the other boys to like him. He wanted them to be his friends. So, one day he ignored Mom’s instructions and followed five big boys instead of going home.</a:t>
            </a:r>
          </a:p>
          <a:p>
            <a:pPr indent="363538"/>
            <a:endParaRPr lang="en-US" dirty="0"/>
          </a:p>
          <a:p>
            <a:pPr indent="363538"/>
            <a:r>
              <a:rPr lang="en-US" dirty="0"/>
              <a:t>The boys didn’t want to be </a:t>
            </a:r>
            <a:r>
              <a:rPr lang="en-US" dirty="0" err="1"/>
              <a:t>Javkhaa’s</a:t>
            </a:r>
            <a:r>
              <a:rPr lang="en-US" dirty="0"/>
              <a:t> friends. Instead of being happy that he was with them, they began to tease him about his ears.</a:t>
            </a:r>
          </a:p>
          <a:p>
            <a:pPr indent="363538"/>
            <a:endParaRPr lang="en-US" dirty="0"/>
          </a:p>
          <a:p>
            <a:pPr indent="363538"/>
            <a:r>
              <a:rPr lang="en-US" dirty="0" err="1"/>
              <a:t>Javkhaa</a:t>
            </a:r>
            <a:r>
              <a:rPr lang="en-US" dirty="0"/>
              <a:t> was sad. He wondered if he was ugly. Then one of the boys called him a bad name. He didn’t like that at all. He raised his fist and hit the boy.</a:t>
            </a:r>
          </a:p>
          <a:p>
            <a:pPr indent="363538"/>
            <a:endParaRPr lang="en-US" dirty="0"/>
          </a:p>
          <a:p>
            <a:pPr indent="363538"/>
            <a:r>
              <a:rPr lang="en-US" dirty="0"/>
              <a:t>The five boys jumped on him, like five angry bears pouncing on a small lamb. They hit him and kicked him and ran away.</a:t>
            </a:r>
          </a:p>
          <a:p>
            <a:pPr indent="363538"/>
            <a:endParaRPr lang="en-US" dirty="0"/>
          </a:p>
          <a:p>
            <a:pPr indent="363538"/>
            <a:r>
              <a:rPr lang="en-US" dirty="0" err="1"/>
              <a:t>Javkhaa</a:t>
            </a:r>
            <a:r>
              <a:rPr lang="en-US" dirty="0"/>
              <a:t> lay on the ground and cried. He wished that he had obeyed Mom and gone home straight from school. </a:t>
            </a:r>
            <a:endParaRPr lang="en-US" dirty="0"/>
          </a:p>
        </p:txBody>
      </p:sp>
    </p:spTree>
    <p:extLst>
      <p:ext uri="{BB962C8B-B14F-4D97-AF65-F5344CB8AC3E}">
        <p14:creationId xmlns:p14="http://schemas.microsoft.com/office/powerpoint/2010/main" val="1158240858"/>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246251"/>
            <a:ext cx="11468100" cy="6186309"/>
          </a:xfrm>
          <a:prstGeom prst="rect">
            <a:avLst/>
          </a:prstGeom>
        </p:spPr>
        <p:txBody>
          <a:bodyPr wrap="square">
            <a:spAutoFit/>
          </a:bodyPr>
          <a:lstStyle/>
          <a:p>
            <a:pPr indent="363538"/>
            <a:r>
              <a:rPr lang="en-US" dirty="0"/>
              <a:t>Standing up, he walked over to a nearby bench and sat down. Then he remembered God. He bent over on the bench, one hand clutching his stomach, which hurt. He closed his eyes and prayed, “Our dear Lord, thank You for always being with me. Thank You for always hearing me. Please hear me now. Help me to have friends who don’t tease me. Help me to have friends who are a good influence. Amen.”</a:t>
            </a:r>
          </a:p>
          <a:p>
            <a:pPr indent="363538"/>
            <a:endParaRPr lang="en-US" dirty="0"/>
          </a:p>
          <a:p>
            <a:pPr indent="363538"/>
            <a:r>
              <a:rPr lang="en-US" dirty="0"/>
              <a:t>Getting up, he ran home as fast as he could. When he got near the house, he dusted off his clothes so Mom wouldn’t see that he had been in a fight. He tried to look happy as he walked into the house.</a:t>
            </a:r>
          </a:p>
          <a:p>
            <a:pPr indent="363538"/>
            <a:endParaRPr lang="en-US" dirty="0"/>
          </a:p>
          <a:p>
            <a:pPr indent="363538"/>
            <a:r>
              <a:rPr lang="en-US" dirty="0"/>
              <a:t>Mom didn’t notice anything wrong. “Wash your hands, and eat your supper,” she said.</a:t>
            </a:r>
          </a:p>
          <a:p>
            <a:pPr indent="363538"/>
            <a:endParaRPr lang="en-US" dirty="0"/>
          </a:p>
          <a:p>
            <a:pPr indent="363538"/>
            <a:r>
              <a:rPr lang="en-US" dirty="0"/>
              <a:t>After eating, </a:t>
            </a:r>
            <a:r>
              <a:rPr lang="en-US" dirty="0" err="1"/>
              <a:t>Javkhaa</a:t>
            </a:r>
            <a:r>
              <a:rPr lang="en-US" dirty="0"/>
              <a:t> went to his bedroom and changed his clothes. He thought about the day. “Why did they beat me up?” he wondered.</a:t>
            </a:r>
          </a:p>
          <a:p>
            <a:pPr indent="363538"/>
            <a:endParaRPr lang="en-US" dirty="0"/>
          </a:p>
          <a:p>
            <a:pPr indent="363538"/>
            <a:r>
              <a:rPr lang="en-US" dirty="0" err="1"/>
              <a:t>Javkhaa</a:t>
            </a:r>
            <a:r>
              <a:rPr lang="en-US" dirty="0"/>
              <a:t> didn’t talk to those boys for the next week, and they didn’t talk to him. Then, one by one, the boys came to him to say that they were sorry.</a:t>
            </a:r>
          </a:p>
          <a:p>
            <a:pPr indent="363538"/>
            <a:endParaRPr lang="en-US" dirty="0"/>
          </a:p>
          <a:p>
            <a:pPr indent="363538"/>
            <a:r>
              <a:rPr lang="en-US" dirty="0" err="1"/>
              <a:t>Javkhaa</a:t>
            </a:r>
            <a:r>
              <a:rPr lang="en-US" dirty="0"/>
              <a:t> forgave them, but he didn’t hang out with them after school anymore. He realized that Mom was right. The boys used bad words and did naughty things. When he was with them, he also wanted to use bad words and do naughty things. They were a bad influence. He wanted friends who were a good influence. He prayed for friends</a:t>
            </a:r>
            <a:r>
              <a:rPr lang="en-US" dirty="0" smtClean="0"/>
              <a:t>.</a:t>
            </a:r>
          </a:p>
          <a:p>
            <a:pPr indent="363538"/>
            <a:endParaRPr lang="en-US" dirty="0"/>
          </a:p>
          <a:p>
            <a:pPr indent="363538"/>
            <a:r>
              <a:rPr lang="en-US" dirty="0"/>
              <a:t>Two years later, </a:t>
            </a:r>
            <a:r>
              <a:rPr lang="en-US" dirty="0" err="1"/>
              <a:t>Javkhaa’s</a:t>
            </a:r>
            <a:r>
              <a:rPr lang="en-US" dirty="0"/>
              <a:t> family moved from their small town in the Gobi Desert to Mongolia’s capital, Ulaanbaatar. </a:t>
            </a:r>
            <a:r>
              <a:rPr lang="en-US" dirty="0" err="1"/>
              <a:t>Javkhaa</a:t>
            </a:r>
            <a:r>
              <a:rPr lang="en-US" dirty="0"/>
              <a:t> started studying at the Seventh-day Adventist school in the city. He was so happy! </a:t>
            </a:r>
            <a:endParaRPr lang="en-US" dirty="0"/>
          </a:p>
        </p:txBody>
      </p:sp>
    </p:spTree>
    <p:extLst>
      <p:ext uri="{BB962C8B-B14F-4D97-AF65-F5344CB8AC3E}">
        <p14:creationId xmlns:p14="http://schemas.microsoft.com/office/powerpoint/2010/main" val="345489392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246251"/>
            <a:ext cx="11468100" cy="3416320"/>
          </a:xfrm>
          <a:prstGeom prst="rect">
            <a:avLst/>
          </a:prstGeom>
        </p:spPr>
        <p:txBody>
          <a:bodyPr wrap="square">
            <a:spAutoFit/>
          </a:bodyPr>
          <a:lstStyle/>
          <a:p>
            <a:pPr indent="361950"/>
            <a:r>
              <a:rPr lang="en-US" dirty="0"/>
              <a:t>No-one made fun of his ears. </a:t>
            </a:r>
            <a:r>
              <a:rPr lang="en-US" dirty="0" smtClean="0"/>
              <a:t>Instead</a:t>
            </a:r>
            <a:r>
              <a:rPr lang="en-US" dirty="0"/>
              <a:t>, his new classmates spoke kind words and did good things. They were a good influence on him, and he could be a good influence on them. He made many good friends.</a:t>
            </a:r>
          </a:p>
          <a:p>
            <a:pPr indent="363538"/>
            <a:endParaRPr lang="en-US" dirty="0"/>
          </a:p>
          <a:p>
            <a:pPr indent="363538"/>
            <a:r>
              <a:rPr lang="en-US" dirty="0"/>
              <a:t>“God gave me friends just as I prayed,” </a:t>
            </a:r>
            <a:r>
              <a:rPr lang="en-US" dirty="0" err="1"/>
              <a:t>Javkhaa</a:t>
            </a:r>
            <a:r>
              <a:rPr lang="en-US" dirty="0"/>
              <a:t> said. “I think one of the biggest blessings in my life is to go to this school.” </a:t>
            </a:r>
          </a:p>
          <a:p>
            <a:pPr indent="363538"/>
            <a:endParaRPr lang="en-US" dirty="0"/>
          </a:p>
          <a:p>
            <a:pPr indent="363538"/>
            <a:r>
              <a:rPr lang="en-US" dirty="0"/>
              <a:t>Today, </a:t>
            </a:r>
            <a:r>
              <a:rPr lang="en-US" dirty="0" err="1"/>
              <a:t>Javkhaa</a:t>
            </a:r>
            <a:r>
              <a:rPr lang="en-US" dirty="0"/>
              <a:t> is 14 and studies at </a:t>
            </a:r>
            <a:r>
              <a:rPr lang="en-US" dirty="0" err="1"/>
              <a:t>Tusgal</a:t>
            </a:r>
            <a:r>
              <a:rPr lang="en-US" dirty="0"/>
              <a:t> School in Ulaanbaatar, Mongolia. A previous Thirteenth Sabbath Offering helped his school grow with new classrooms and a library. This quarter’s Thirteenth Sabbath Offering will help open a children’s recreation center where children will learn to speak kind words and do good things in Ulaanbaatar. Thank you for your support.</a:t>
            </a:r>
          </a:p>
          <a:p>
            <a:pPr indent="363538"/>
            <a:endParaRPr lang="en-US" dirty="0"/>
          </a:p>
          <a:p>
            <a:pPr indent="363538" algn="r"/>
            <a:r>
              <a:rPr lang="en-US" dirty="0" smtClean="0"/>
              <a:t>By </a:t>
            </a:r>
            <a:r>
              <a:rPr lang="en-US" dirty="0"/>
              <a:t>Andrew </a:t>
            </a:r>
            <a:r>
              <a:rPr lang="en-US" dirty="0" smtClean="0"/>
              <a:t>McChesney</a:t>
            </a:r>
            <a:endParaRPr lang="en-AU" dirty="0"/>
          </a:p>
        </p:txBody>
      </p:sp>
    </p:spTree>
    <p:extLst>
      <p:ext uri="{BB962C8B-B14F-4D97-AF65-F5344CB8AC3E}">
        <p14:creationId xmlns:p14="http://schemas.microsoft.com/office/powerpoint/2010/main" val="285464763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294" y="696292"/>
            <a:ext cx="5879903" cy="548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6661150" y="1402564"/>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A Tale of</a:t>
            </a:r>
          </a:p>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Two Schools</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p:nvSpPr>
        <p:spPr>
          <a:xfrm>
            <a:off x="3222397" y="5884144"/>
            <a:ext cx="1000595"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Anar</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0" name="TextBox 19"/>
          <p:cNvSpPr txBox="1"/>
          <p:nvPr/>
        </p:nvSpPr>
        <p:spPr>
          <a:xfrm>
            <a:off x="-1194253" y="165100"/>
            <a:ext cx="897810" cy="369332"/>
          </a:xfrm>
          <a:prstGeom prst="rect">
            <a:avLst/>
          </a:prstGeom>
          <a:noFill/>
        </p:spPr>
        <p:txBody>
          <a:bodyPr wrap="none" rtlCol="0">
            <a:spAutoFit/>
          </a:bodyPr>
          <a:lstStyle/>
          <a:p>
            <a:r>
              <a:rPr lang="en-AU" b="1" dirty="0" smtClean="0">
                <a:solidFill>
                  <a:srgbClr val="086BA4"/>
                </a:solidFill>
              </a:rPr>
              <a:t>Week 6</a:t>
            </a:r>
            <a:endParaRPr lang="en-AU" b="1" dirty="0">
              <a:solidFill>
                <a:srgbClr val="086BA4"/>
              </a:solidFill>
            </a:endParaRPr>
          </a:p>
        </p:txBody>
      </p:sp>
      <p:sp>
        <p:nvSpPr>
          <p:cNvPr id="10" name="TextBox 9"/>
          <p:cNvSpPr txBox="1"/>
          <p:nvPr/>
        </p:nvSpPr>
        <p:spPr>
          <a:xfrm>
            <a:off x="6764394" y="887413"/>
            <a:ext cx="1458251" cy="369332"/>
          </a:xfrm>
          <a:prstGeom prst="rect">
            <a:avLst/>
          </a:prstGeom>
          <a:noFill/>
        </p:spPr>
        <p:txBody>
          <a:bodyPr wrap="square" rtlCol="0">
            <a:spAutoFit/>
          </a:bodyPr>
          <a:lstStyle/>
          <a:p>
            <a:pPr algn="r"/>
            <a:r>
              <a:rPr lang="en-AU" b="1" dirty="0" smtClean="0"/>
              <a:t>MONGOLIA</a:t>
            </a:r>
            <a:endParaRPr lang="en-AU" b="1" dirty="0"/>
          </a:p>
        </p:txBody>
      </p:sp>
      <p:sp>
        <p:nvSpPr>
          <p:cNvPr id="12" name="TextBox 11"/>
          <p:cNvSpPr txBox="1"/>
          <p:nvPr/>
        </p:nvSpPr>
        <p:spPr>
          <a:xfrm>
            <a:off x="8597900" y="887413"/>
            <a:ext cx="1524000" cy="369332"/>
          </a:xfrm>
          <a:prstGeom prst="rect">
            <a:avLst/>
          </a:prstGeom>
          <a:noFill/>
        </p:spPr>
        <p:txBody>
          <a:bodyPr wrap="square" rtlCol="0">
            <a:spAutoFit/>
          </a:bodyPr>
          <a:lstStyle/>
          <a:p>
            <a:r>
              <a:rPr lang="en-AU" b="1" dirty="0" smtClean="0"/>
              <a:t>February 8</a:t>
            </a:r>
            <a:endParaRPr lang="en-AU" b="1" dirty="0"/>
          </a:p>
        </p:txBody>
      </p:sp>
      <p:pic>
        <p:nvPicPr>
          <p:cNvPr id="11" name="Picture 4" descr="Mongolia Flag&quot; Images – Browse 3,967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13" y="41240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051126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246251"/>
            <a:ext cx="11468100" cy="6186309"/>
          </a:xfrm>
          <a:prstGeom prst="rect">
            <a:avLst/>
          </a:prstGeom>
        </p:spPr>
        <p:txBody>
          <a:bodyPr wrap="square">
            <a:spAutoFit/>
          </a:bodyPr>
          <a:lstStyle/>
          <a:p>
            <a:pPr indent="363538"/>
            <a:r>
              <a:rPr lang="en-US" dirty="0"/>
              <a:t>When </a:t>
            </a:r>
            <a:r>
              <a:rPr lang="en-US" dirty="0" err="1"/>
              <a:t>Anar</a:t>
            </a:r>
            <a:r>
              <a:rPr lang="en-US" dirty="0"/>
              <a:t> </a:t>
            </a:r>
            <a:r>
              <a:rPr lang="en-US" dirty="0" smtClean="0"/>
              <a:t>was </a:t>
            </a:r>
            <a:r>
              <a:rPr lang="en-US" dirty="0"/>
              <a:t>old enough for first grade, he started going to the </a:t>
            </a:r>
            <a:r>
              <a:rPr lang="en-US" dirty="0" err="1"/>
              <a:t>Seventhday</a:t>
            </a:r>
            <a:r>
              <a:rPr lang="en-US" dirty="0"/>
              <a:t> Adventist school in Mongolia’s capital, Ulaanbaatar. His family wasn’t Adventist, but his mom decided that </a:t>
            </a:r>
            <a:r>
              <a:rPr lang="en-US" dirty="0" err="1"/>
              <a:t>Tusgal</a:t>
            </a:r>
            <a:r>
              <a:rPr lang="en-US" dirty="0"/>
              <a:t> School was the best place for him. Then Mom and Dad moved to the United States to work and left </a:t>
            </a:r>
            <a:r>
              <a:rPr lang="en-US" dirty="0" err="1"/>
              <a:t>Anar</a:t>
            </a:r>
            <a:r>
              <a:rPr lang="en-US" dirty="0"/>
              <a:t> with an aunt.</a:t>
            </a:r>
          </a:p>
          <a:p>
            <a:pPr indent="363538"/>
            <a:endParaRPr lang="en-US" dirty="0"/>
          </a:p>
          <a:p>
            <a:pPr indent="363538"/>
            <a:r>
              <a:rPr lang="en-US" dirty="0" err="1"/>
              <a:t>Anar</a:t>
            </a:r>
            <a:r>
              <a:rPr lang="en-US" dirty="0"/>
              <a:t> liked the Adventist school and his classmates. The teachers enjoyed teaching, and the children enjoyed learning and playing. He finished first grade. Then he finished second grade, third grade, fourth grade, fifth grade, and sixth grade. He enjoyed everything about the school. Everyone treated him kindly.</a:t>
            </a:r>
          </a:p>
          <a:p>
            <a:pPr indent="363538"/>
            <a:endParaRPr lang="en-US" dirty="0"/>
          </a:p>
          <a:p>
            <a:pPr indent="363538"/>
            <a:r>
              <a:rPr lang="en-US" dirty="0"/>
              <a:t>Then a new boy showed up in the seventh grade. The new boy was named </a:t>
            </a:r>
            <a:r>
              <a:rPr lang="en-US" dirty="0" err="1"/>
              <a:t>Batu</a:t>
            </a:r>
            <a:r>
              <a:rPr lang="en-US" dirty="0"/>
              <a:t>, and he didn’t treat </a:t>
            </a:r>
            <a:r>
              <a:rPr lang="en-US" dirty="0" err="1"/>
              <a:t>Anar</a:t>
            </a:r>
            <a:r>
              <a:rPr lang="en-US" dirty="0"/>
              <a:t> kindly. </a:t>
            </a:r>
            <a:r>
              <a:rPr lang="en-US" dirty="0" err="1"/>
              <a:t>Batu</a:t>
            </a:r>
            <a:r>
              <a:rPr lang="en-US" dirty="0"/>
              <a:t> made fun of the way that </a:t>
            </a:r>
            <a:r>
              <a:rPr lang="en-US" dirty="0" err="1"/>
              <a:t>Anar</a:t>
            </a:r>
            <a:r>
              <a:rPr lang="en-US" dirty="0"/>
              <a:t> walked. He made fun of the way that </a:t>
            </a:r>
            <a:r>
              <a:rPr lang="en-US" dirty="0" err="1"/>
              <a:t>Anar</a:t>
            </a:r>
            <a:r>
              <a:rPr lang="en-US" dirty="0"/>
              <a:t> talked.</a:t>
            </a:r>
          </a:p>
          <a:p>
            <a:pPr indent="363538"/>
            <a:endParaRPr lang="en-US" dirty="0"/>
          </a:p>
          <a:p>
            <a:pPr indent="363538"/>
            <a:r>
              <a:rPr lang="en-US" dirty="0"/>
              <a:t>Now </a:t>
            </a:r>
            <a:r>
              <a:rPr lang="en-US" dirty="0" err="1"/>
              <a:t>Anar</a:t>
            </a:r>
            <a:r>
              <a:rPr lang="en-US" dirty="0"/>
              <a:t> didn’t walk and talk like the other boys and girls at the school. For him, it was difficult to put one foot in front of the other. He has cerebral palsy. Part of his brain didn’t grow normally while he was still a baby inside his mother. As a result, when he walked, he sometimes stumbled. He also didn’t talk as quickly as his classmates. When he spoke, the words came out very slowly.</a:t>
            </a:r>
          </a:p>
          <a:p>
            <a:pPr indent="363538"/>
            <a:endParaRPr lang="en-US" dirty="0"/>
          </a:p>
          <a:p>
            <a:pPr indent="363538"/>
            <a:r>
              <a:rPr lang="en-US" dirty="0" err="1"/>
              <a:t>Batu</a:t>
            </a:r>
            <a:r>
              <a:rPr lang="en-US" dirty="0"/>
              <a:t> liked to tease </a:t>
            </a:r>
            <a:r>
              <a:rPr lang="en-US" dirty="0" err="1"/>
              <a:t>Anar</a:t>
            </a:r>
            <a:r>
              <a:rPr lang="en-US" dirty="0"/>
              <a:t>. Even though </a:t>
            </a:r>
            <a:r>
              <a:rPr lang="en-US" dirty="0" err="1"/>
              <a:t>Anar</a:t>
            </a:r>
            <a:r>
              <a:rPr lang="en-US" dirty="0"/>
              <a:t> asked him to stop, he didn’t.</a:t>
            </a:r>
          </a:p>
          <a:p>
            <a:pPr indent="363538"/>
            <a:endParaRPr lang="en-US" dirty="0"/>
          </a:p>
          <a:p>
            <a:pPr indent="363538"/>
            <a:r>
              <a:rPr lang="en-US" dirty="0" err="1"/>
              <a:t>Anar</a:t>
            </a:r>
            <a:r>
              <a:rPr lang="en-US" dirty="0"/>
              <a:t> spoke with his teacher, and the teacher spoke with </a:t>
            </a:r>
            <a:r>
              <a:rPr lang="en-US" dirty="0" err="1"/>
              <a:t>Batu</a:t>
            </a:r>
            <a:r>
              <a:rPr lang="en-US" dirty="0"/>
              <a:t>. After that, everything was fine for a while, but then </a:t>
            </a:r>
            <a:r>
              <a:rPr lang="en-US" dirty="0" err="1"/>
              <a:t>Batu</a:t>
            </a:r>
            <a:r>
              <a:rPr lang="en-US" dirty="0"/>
              <a:t> started to tease again.</a:t>
            </a:r>
          </a:p>
          <a:p>
            <a:pPr indent="363538"/>
            <a:endParaRPr lang="en-US" dirty="0"/>
          </a:p>
          <a:p>
            <a:pPr indent="363538"/>
            <a:r>
              <a:rPr lang="en-US" dirty="0"/>
              <a:t>After a while, the school social worker got involved, and </a:t>
            </a:r>
            <a:r>
              <a:rPr lang="en-US" dirty="0" err="1"/>
              <a:t>Batu</a:t>
            </a:r>
            <a:r>
              <a:rPr lang="en-US" dirty="0"/>
              <a:t> stopped his teasing, but only for a while.</a:t>
            </a:r>
            <a:endParaRPr lang="en-US" dirty="0"/>
          </a:p>
        </p:txBody>
      </p:sp>
    </p:spTree>
    <p:extLst>
      <p:ext uri="{BB962C8B-B14F-4D97-AF65-F5344CB8AC3E}">
        <p14:creationId xmlns:p14="http://schemas.microsoft.com/office/powerpoint/2010/main" val="1256835025"/>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1732" y="343892"/>
            <a:ext cx="11497735" cy="6186309"/>
          </a:xfrm>
          <a:prstGeom prst="rect">
            <a:avLst/>
          </a:prstGeom>
        </p:spPr>
        <p:txBody>
          <a:bodyPr wrap="square">
            <a:spAutoFit/>
          </a:bodyPr>
          <a:lstStyle/>
          <a:p>
            <a:pPr indent="363538"/>
            <a:r>
              <a:rPr lang="en-US" dirty="0"/>
              <a:t>One day, </a:t>
            </a:r>
            <a:r>
              <a:rPr lang="en-US" dirty="0" err="1"/>
              <a:t>Batu</a:t>
            </a:r>
            <a:r>
              <a:rPr lang="en-US" dirty="0"/>
              <a:t> called </a:t>
            </a:r>
            <a:r>
              <a:rPr lang="en-US" dirty="0" err="1"/>
              <a:t>Anar</a:t>
            </a:r>
            <a:r>
              <a:rPr lang="en-US" dirty="0"/>
              <a:t> a bad name, </a:t>
            </a:r>
            <a:r>
              <a:rPr lang="en-US" dirty="0" err="1"/>
              <a:t>Anar</a:t>
            </a:r>
            <a:r>
              <a:rPr lang="en-US" dirty="0"/>
              <a:t> tried to hit him. But </a:t>
            </a:r>
            <a:r>
              <a:rPr lang="en-US" dirty="0" err="1"/>
              <a:t>Batu</a:t>
            </a:r>
            <a:r>
              <a:rPr lang="en-US" dirty="0"/>
              <a:t> was bigger, faster, and stronger, and he won the fight.</a:t>
            </a:r>
          </a:p>
          <a:p>
            <a:pPr indent="363538"/>
            <a:endParaRPr lang="en-US" dirty="0"/>
          </a:p>
          <a:p>
            <a:pPr indent="363538"/>
            <a:r>
              <a:rPr lang="en-US" dirty="0"/>
              <a:t>Afterward, the school organized a meeting between </a:t>
            </a:r>
            <a:r>
              <a:rPr lang="en-US" dirty="0" err="1"/>
              <a:t>Batu’s</a:t>
            </a:r>
            <a:r>
              <a:rPr lang="en-US" dirty="0"/>
              <a:t> parents and </a:t>
            </a:r>
            <a:r>
              <a:rPr lang="en-US" dirty="0" err="1"/>
              <a:t>Anar’s</a:t>
            </a:r>
            <a:r>
              <a:rPr lang="en-US" dirty="0"/>
              <a:t> aunt.</a:t>
            </a:r>
          </a:p>
          <a:p>
            <a:pPr indent="363538"/>
            <a:endParaRPr lang="en-US" dirty="0"/>
          </a:p>
          <a:p>
            <a:pPr indent="363538"/>
            <a:r>
              <a:rPr lang="en-US" dirty="0"/>
              <a:t>But </a:t>
            </a:r>
            <a:r>
              <a:rPr lang="en-US" dirty="0" err="1"/>
              <a:t>Anar</a:t>
            </a:r>
            <a:r>
              <a:rPr lang="en-US" dirty="0"/>
              <a:t> had had enough. He told his aunt that he wanted to transfer to another school.</a:t>
            </a:r>
          </a:p>
          <a:p>
            <a:pPr indent="363538"/>
            <a:endParaRPr lang="en-US" dirty="0"/>
          </a:p>
          <a:p>
            <a:pPr indent="363538"/>
            <a:r>
              <a:rPr lang="en-US" dirty="0" err="1"/>
              <a:t>Anar</a:t>
            </a:r>
            <a:r>
              <a:rPr lang="en-US" dirty="0"/>
              <a:t> liked his first day in public school. No one spoke unkindly to him.</a:t>
            </a:r>
          </a:p>
          <a:p>
            <a:pPr indent="363538"/>
            <a:endParaRPr lang="en-US" dirty="0"/>
          </a:p>
          <a:p>
            <a:pPr indent="363538"/>
            <a:r>
              <a:rPr lang="en-US" dirty="0"/>
              <a:t>But on the second day, the other boys began to notice that he didn’t walk and talk like them. They began to tease him, and some of them even hit him.</a:t>
            </a:r>
          </a:p>
          <a:p>
            <a:pPr indent="363538"/>
            <a:endParaRPr lang="en-US" dirty="0"/>
          </a:p>
          <a:p>
            <a:pPr indent="363538"/>
            <a:r>
              <a:rPr lang="en-US" dirty="0" err="1"/>
              <a:t>Anar</a:t>
            </a:r>
            <a:r>
              <a:rPr lang="en-US" dirty="0"/>
              <a:t> talked to a teacher, but she didn’t do anything. He talked to another teacher, and she also didn’t do anything. The teachers didn’t seem to care.</a:t>
            </a:r>
          </a:p>
          <a:p>
            <a:pPr indent="363538"/>
            <a:endParaRPr lang="en-US" dirty="0"/>
          </a:p>
          <a:p>
            <a:pPr indent="363538"/>
            <a:r>
              <a:rPr lang="en-US" dirty="0"/>
              <a:t>The other children also didn’t seem to care about anything. They didn’t care about their teachers, they didn’t care about their studies, and they didn’t care about each other or </a:t>
            </a:r>
            <a:r>
              <a:rPr lang="en-US" dirty="0" err="1"/>
              <a:t>Anar</a:t>
            </a:r>
            <a:r>
              <a:rPr lang="en-US" dirty="0"/>
              <a:t>. During class time, they stood up and walked around the room, and </a:t>
            </a:r>
            <a:r>
              <a:rPr lang="en-US" dirty="0" err="1"/>
              <a:t>Anar</a:t>
            </a:r>
            <a:r>
              <a:rPr lang="en-US" dirty="0"/>
              <a:t> couldn’t do his lessons.</a:t>
            </a:r>
          </a:p>
          <a:p>
            <a:pPr indent="363538"/>
            <a:endParaRPr lang="en-US" dirty="0"/>
          </a:p>
          <a:p>
            <a:pPr indent="363538"/>
            <a:r>
              <a:rPr lang="en-US" dirty="0"/>
              <a:t>A week passed. </a:t>
            </a:r>
            <a:r>
              <a:rPr lang="en-US" dirty="0" err="1"/>
              <a:t>Anar</a:t>
            </a:r>
            <a:r>
              <a:rPr lang="en-US" dirty="0"/>
              <a:t> realized that moving to a new school hadn’t solved anything. </a:t>
            </a:r>
            <a:r>
              <a:rPr lang="en-US" dirty="0" err="1"/>
              <a:t>Batu</a:t>
            </a:r>
            <a:r>
              <a:rPr lang="en-US" dirty="0"/>
              <a:t> had teased him at his old school, but he had been only one boy. Now the whole class was teasing him. </a:t>
            </a:r>
            <a:r>
              <a:rPr lang="en-US" dirty="0" err="1"/>
              <a:t>Anar</a:t>
            </a:r>
            <a:r>
              <a:rPr lang="en-US" dirty="0"/>
              <a:t> remembered the teachers at his old school. They had cared about him and his studies. He missed his old school</a:t>
            </a:r>
            <a:r>
              <a:rPr lang="en-US" dirty="0" smtClean="0"/>
              <a:t>.</a:t>
            </a:r>
            <a:endParaRPr lang="en-US" dirty="0"/>
          </a:p>
        </p:txBody>
      </p:sp>
    </p:spTree>
    <p:extLst>
      <p:ext uri="{BB962C8B-B14F-4D97-AF65-F5344CB8AC3E}">
        <p14:creationId xmlns:p14="http://schemas.microsoft.com/office/powerpoint/2010/main" val="1323766082"/>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64450"/>
            <a:ext cx="11514667" cy="5078313"/>
          </a:xfrm>
          <a:prstGeom prst="rect">
            <a:avLst/>
          </a:prstGeom>
        </p:spPr>
        <p:txBody>
          <a:bodyPr wrap="square">
            <a:spAutoFit/>
          </a:bodyPr>
          <a:lstStyle/>
          <a:p>
            <a:pPr indent="355600"/>
            <a:r>
              <a:rPr lang="en-US" dirty="0"/>
              <a:t>After two weeks, </a:t>
            </a:r>
            <a:r>
              <a:rPr lang="en-US" dirty="0" err="1"/>
              <a:t>Anar</a:t>
            </a:r>
            <a:r>
              <a:rPr lang="en-US" dirty="0"/>
              <a:t> had had enough. He asked his aunt to send him back to the Adventist school. But before he returned, he prayed. He prayed for </a:t>
            </a:r>
            <a:r>
              <a:rPr lang="en-US" dirty="0" err="1"/>
              <a:t>Batu</a:t>
            </a:r>
            <a:r>
              <a:rPr lang="en-US" dirty="0"/>
              <a:t> to stop teasing him.</a:t>
            </a:r>
          </a:p>
          <a:p>
            <a:pPr indent="355600"/>
            <a:endParaRPr lang="en-US" dirty="0"/>
          </a:p>
          <a:p>
            <a:pPr indent="355600"/>
            <a:r>
              <a:rPr lang="en-US" dirty="0"/>
              <a:t>On his first day back at the Adventist school, </a:t>
            </a:r>
            <a:r>
              <a:rPr lang="en-US" dirty="0" err="1"/>
              <a:t>Anar</a:t>
            </a:r>
            <a:r>
              <a:rPr lang="en-US" dirty="0"/>
              <a:t> was surprised to find that </a:t>
            </a:r>
            <a:r>
              <a:rPr lang="en-US" dirty="0" err="1"/>
              <a:t>Batu</a:t>
            </a:r>
            <a:r>
              <a:rPr lang="en-US" dirty="0"/>
              <a:t> wasn’t the same boy. It was like </a:t>
            </a:r>
            <a:r>
              <a:rPr lang="en-US" dirty="0" err="1"/>
              <a:t>Batu</a:t>
            </a:r>
            <a:r>
              <a:rPr lang="en-US" dirty="0"/>
              <a:t> knew that </a:t>
            </a:r>
            <a:r>
              <a:rPr lang="en-US" dirty="0" err="1"/>
              <a:t>Anar</a:t>
            </a:r>
            <a:r>
              <a:rPr lang="en-US" dirty="0"/>
              <a:t> had left because of his teasing. He didn’t tease </a:t>
            </a:r>
            <a:r>
              <a:rPr lang="en-US" dirty="0" err="1"/>
              <a:t>Anar</a:t>
            </a:r>
            <a:r>
              <a:rPr lang="en-US" dirty="0"/>
              <a:t> that day, or the next. He treated </a:t>
            </a:r>
            <a:r>
              <a:rPr lang="en-US" dirty="0" err="1"/>
              <a:t>Anar</a:t>
            </a:r>
            <a:r>
              <a:rPr lang="en-US" dirty="0"/>
              <a:t> with kindness and respect. </a:t>
            </a:r>
            <a:r>
              <a:rPr lang="en-US" dirty="0" err="1"/>
              <a:t>Anar</a:t>
            </a:r>
            <a:r>
              <a:rPr lang="en-US" dirty="0"/>
              <a:t> began to like him. Today, the two boys are good friends.</a:t>
            </a:r>
          </a:p>
          <a:p>
            <a:pPr indent="355600"/>
            <a:endParaRPr lang="en-US" dirty="0"/>
          </a:p>
          <a:p>
            <a:pPr indent="355600"/>
            <a:r>
              <a:rPr lang="en-US" dirty="0" err="1"/>
              <a:t>Anar</a:t>
            </a:r>
            <a:r>
              <a:rPr lang="en-US" dirty="0"/>
              <a:t> said that God answered his prayer for the teasing to stop.</a:t>
            </a:r>
          </a:p>
          <a:p>
            <a:pPr indent="355600"/>
            <a:endParaRPr lang="en-US" dirty="0"/>
          </a:p>
          <a:p>
            <a:pPr indent="355600"/>
            <a:r>
              <a:rPr lang="en-US" dirty="0"/>
              <a:t>“I didn’t realize that I was going to a good school until I spent two weeks in public school,” he said. “I prayed to God about the situation, and I think God helped me.”</a:t>
            </a:r>
          </a:p>
          <a:p>
            <a:pPr indent="355600"/>
            <a:endParaRPr lang="en-US" dirty="0"/>
          </a:p>
          <a:p>
            <a:pPr indent="355600"/>
            <a:r>
              <a:rPr lang="en-US" dirty="0"/>
              <a:t>Today, </a:t>
            </a:r>
            <a:r>
              <a:rPr lang="en-US" dirty="0" err="1"/>
              <a:t>Anar</a:t>
            </a:r>
            <a:r>
              <a:rPr lang="en-US" dirty="0"/>
              <a:t> is 14 and is happy to study in the ninth grade at </a:t>
            </a:r>
            <a:r>
              <a:rPr lang="en-US" dirty="0" err="1"/>
              <a:t>Tusgal</a:t>
            </a:r>
            <a:r>
              <a:rPr lang="en-US" dirty="0"/>
              <a:t> School in Ulaanbaatar, Mongolia. A previous Thirteenth Sabbath Offering helped his school grow with new classrooms and a library. This quarter’s Thirteenth Sabbath Offering will help open a children’s recreation center where more children in Ulaanbaatar will learn to pray to the God of heaven. Thank you for your support.</a:t>
            </a:r>
            <a:endParaRPr lang="en-US" dirty="0"/>
          </a:p>
          <a:p>
            <a:pPr indent="355600" algn="r"/>
            <a:r>
              <a:rPr lang="en-US" dirty="0"/>
              <a:t>By Andrew McChesney</a:t>
            </a:r>
            <a:endParaRPr lang="en-AU" dirty="0"/>
          </a:p>
          <a:p>
            <a:pPr indent="355600"/>
            <a:endParaRPr lang="en-US" dirty="0"/>
          </a:p>
        </p:txBody>
      </p:sp>
    </p:spTree>
    <p:extLst>
      <p:ext uri="{BB962C8B-B14F-4D97-AF65-F5344CB8AC3E}">
        <p14:creationId xmlns:p14="http://schemas.microsoft.com/office/powerpoint/2010/main" val="2639327971"/>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714375"/>
            <a:ext cx="5743957" cy="546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6661147" y="1403355"/>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Who Dressed First?</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p:nvSpPr>
        <p:spPr>
          <a:xfrm>
            <a:off x="2733772" y="5884144"/>
            <a:ext cx="1977850" cy="584775"/>
          </a:xfrm>
          <a:prstGeom prst="rect">
            <a:avLst/>
          </a:prstGeom>
          <a:noFill/>
        </p:spPr>
        <p:txBody>
          <a:bodyPr wrap="none" lIns="91440" tIns="45720" rIns="91440" bIns="4572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Tae-</a:t>
            </a: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Hyung</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TextBox 12"/>
          <p:cNvSpPr txBox="1"/>
          <p:nvPr/>
        </p:nvSpPr>
        <p:spPr>
          <a:xfrm>
            <a:off x="-1695722" y="6866"/>
            <a:ext cx="897810" cy="369332"/>
          </a:xfrm>
          <a:prstGeom prst="rect">
            <a:avLst/>
          </a:prstGeom>
          <a:noFill/>
        </p:spPr>
        <p:txBody>
          <a:bodyPr wrap="none" rtlCol="0">
            <a:spAutoFit/>
          </a:bodyPr>
          <a:lstStyle/>
          <a:p>
            <a:r>
              <a:rPr lang="en-AU" b="1" dirty="0" smtClean="0">
                <a:solidFill>
                  <a:srgbClr val="086BA4"/>
                </a:solidFill>
              </a:rPr>
              <a:t>Week 7</a:t>
            </a:r>
            <a:endParaRPr lang="en-AU" b="1" dirty="0">
              <a:solidFill>
                <a:srgbClr val="086BA4"/>
              </a:solidFill>
            </a:endParaRPr>
          </a:p>
        </p:txBody>
      </p:sp>
      <p:sp>
        <p:nvSpPr>
          <p:cNvPr id="10" name="TextBox 9"/>
          <p:cNvSpPr txBox="1"/>
          <p:nvPr/>
        </p:nvSpPr>
        <p:spPr>
          <a:xfrm>
            <a:off x="6457950" y="887413"/>
            <a:ext cx="1764695" cy="369332"/>
          </a:xfrm>
          <a:prstGeom prst="rect">
            <a:avLst/>
          </a:prstGeom>
          <a:noFill/>
        </p:spPr>
        <p:txBody>
          <a:bodyPr wrap="square" rtlCol="0">
            <a:spAutoFit/>
          </a:bodyPr>
          <a:lstStyle/>
          <a:p>
            <a:pPr algn="r"/>
            <a:r>
              <a:rPr lang="en-AU" b="1" dirty="0" smtClean="0"/>
              <a:t>SOUTH KOREA</a:t>
            </a:r>
            <a:endParaRPr lang="en-AU" b="1" dirty="0"/>
          </a:p>
        </p:txBody>
      </p:sp>
      <p:sp>
        <p:nvSpPr>
          <p:cNvPr id="12" name="TextBox 11"/>
          <p:cNvSpPr txBox="1"/>
          <p:nvPr/>
        </p:nvSpPr>
        <p:spPr>
          <a:xfrm>
            <a:off x="8597900" y="887413"/>
            <a:ext cx="1524000" cy="369332"/>
          </a:xfrm>
          <a:prstGeom prst="rect">
            <a:avLst/>
          </a:prstGeom>
          <a:noFill/>
        </p:spPr>
        <p:txBody>
          <a:bodyPr wrap="square" rtlCol="0">
            <a:spAutoFit/>
          </a:bodyPr>
          <a:lstStyle/>
          <a:p>
            <a:r>
              <a:rPr lang="en-AU" b="1" dirty="0" smtClean="0"/>
              <a:t>February 15</a:t>
            </a:r>
            <a:endParaRPr lang="en-AU" b="1" dirty="0"/>
          </a:p>
        </p:txBody>
      </p:sp>
      <p:pic>
        <p:nvPicPr>
          <p:cNvPr id="11" name="Picture 4" descr="South korea flag vect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355"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2699092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323404"/>
            <a:ext cx="11518900" cy="6186309"/>
          </a:xfrm>
          <a:prstGeom prst="rect">
            <a:avLst/>
          </a:prstGeom>
        </p:spPr>
        <p:txBody>
          <a:bodyPr wrap="square">
            <a:spAutoFit/>
          </a:bodyPr>
          <a:lstStyle/>
          <a:p>
            <a:pPr indent="363538"/>
            <a:r>
              <a:rPr lang="en-US" dirty="0" smtClean="0"/>
              <a:t>Tears came to </a:t>
            </a:r>
            <a:r>
              <a:rPr lang="en-US" dirty="0" err="1" smtClean="0"/>
              <a:t>Tamir’s</a:t>
            </a:r>
            <a:r>
              <a:rPr lang="en-US" dirty="0" smtClean="0"/>
              <a:t> eyes. He wanted to play the violin and piano, and he didn’t give up. He asked again the next year </a:t>
            </a:r>
            <a:r>
              <a:rPr lang="en-US" dirty="0"/>
              <a:t>when he was 6 years old. He asked when he was 7 and then 8. He asked when he was 9 and then 10. He asked when he was 11 and then 12. Every time, Mom and Dad shook their heads. But </a:t>
            </a:r>
            <a:r>
              <a:rPr lang="en-US" dirty="0" err="1"/>
              <a:t>Tamir</a:t>
            </a:r>
            <a:r>
              <a:rPr lang="en-US" dirty="0"/>
              <a:t> didn’t give up. He asked again when he was 13.</a:t>
            </a:r>
          </a:p>
          <a:p>
            <a:pPr indent="363538"/>
            <a:endParaRPr lang="en-US" dirty="0"/>
          </a:p>
          <a:p>
            <a:pPr indent="363538"/>
            <a:r>
              <a:rPr lang="en-US" dirty="0"/>
              <a:t>This time, Mom and Dad didn’t shake their heads. </a:t>
            </a:r>
            <a:endParaRPr lang="en-US" dirty="0" smtClean="0"/>
          </a:p>
          <a:p>
            <a:pPr indent="363538"/>
            <a:endParaRPr lang="en-US" dirty="0"/>
          </a:p>
          <a:p>
            <a:pPr indent="363538"/>
            <a:r>
              <a:rPr lang="en-US" dirty="0" smtClean="0"/>
              <a:t>“</a:t>
            </a:r>
            <a:r>
              <a:rPr lang="en-US" dirty="0"/>
              <a:t>I’ll take you to violin lessons tomorrow,” Mom said. She had a friend who would teach the violin to </a:t>
            </a:r>
            <a:r>
              <a:rPr lang="en-US" dirty="0" err="1"/>
              <a:t>Tamir</a:t>
            </a:r>
            <a:r>
              <a:rPr lang="en-US" dirty="0"/>
              <a:t>.</a:t>
            </a:r>
          </a:p>
          <a:p>
            <a:pPr indent="363538"/>
            <a:endParaRPr lang="en-US" dirty="0"/>
          </a:p>
          <a:p>
            <a:pPr indent="363538"/>
            <a:r>
              <a:rPr lang="en-US" dirty="0" err="1"/>
              <a:t>Tamir</a:t>
            </a:r>
            <a:r>
              <a:rPr lang="en-US" dirty="0"/>
              <a:t> was so happy! His smile stretched from ear to ear. Happy butterflies filled his tummy. He excitedly told his friends.</a:t>
            </a:r>
          </a:p>
          <a:p>
            <a:pPr indent="363538"/>
            <a:endParaRPr lang="en-US" dirty="0"/>
          </a:p>
          <a:p>
            <a:pPr indent="363538"/>
            <a:r>
              <a:rPr lang="en-US" dirty="0"/>
              <a:t>They were surprised. “Are you really going to play the violin?” one boy asked.</a:t>
            </a:r>
          </a:p>
          <a:p>
            <a:pPr indent="363538"/>
            <a:endParaRPr lang="en-US" dirty="0"/>
          </a:p>
          <a:p>
            <a:pPr indent="363538"/>
            <a:r>
              <a:rPr lang="en-US" dirty="0"/>
              <a:t>“Yes!” he replied. “I’m going to learn the violin tomorrow!”</a:t>
            </a:r>
          </a:p>
          <a:p>
            <a:pPr indent="363538"/>
            <a:endParaRPr lang="en-US" dirty="0"/>
          </a:p>
          <a:p>
            <a:pPr indent="363538"/>
            <a:r>
              <a:rPr lang="en-US" dirty="0"/>
              <a:t>“Wow!” said another boy. “You’re going to be famous one day!”</a:t>
            </a:r>
          </a:p>
          <a:p>
            <a:pPr indent="363538"/>
            <a:endParaRPr lang="en-US" dirty="0"/>
          </a:p>
          <a:p>
            <a:pPr indent="363538"/>
            <a:r>
              <a:rPr lang="en-US" dirty="0"/>
              <a:t>Learning the violin wasn’t easy. It was difficult to learn the notes. Sometimes </a:t>
            </a:r>
            <a:r>
              <a:rPr lang="en-US" dirty="0" err="1"/>
              <a:t>Tamir</a:t>
            </a:r>
            <a:r>
              <a:rPr lang="en-US" dirty="0"/>
              <a:t> wanted to play with friends, but he had to practice. He didn’t mind. He wanted to fill his tummy with happy butterflies.</a:t>
            </a:r>
          </a:p>
          <a:p>
            <a:pPr indent="363538"/>
            <a:endParaRPr lang="en-US" dirty="0"/>
          </a:p>
          <a:p>
            <a:pPr indent="363538"/>
            <a:r>
              <a:rPr lang="en-US" dirty="0"/>
              <a:t>A year passed, and </a:t>
            </a:r>
            <a:r>
              <a:rPr lang="en-US" dirty="0" err="1"/>
              <a:t>Tamir</a:t>
            </a:r>
            <a:r>
              <a:rPr lang="en-US" dirty="0"/>
              <a:t> kept practicing. Then he was asked to play for special music at church. Mom was so happy! </a:t>
            </a:r>
          </a:p>
        </p:txBody>
      </p:sp>
    </p:spTree>
    <p:extLst>
      <p:ext uri="{BB962C8B-B14F-4D97-AF65-F5344CB8AC3E}">
        <p14:creationId xmlns:p14="http://schemas.microsoft.com/office/powerpoint/2010/main" val="4079619931"/>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64450"/>
            <a:ext cx="11514667" cy="6186309"/>
          </a:xfrm>
          <a:prstGeom prst="rect">
            <a:avLst/>
          </a:prstGeom>
        </p:spPr>
        <p:txBody>
          <a:bodyPr wrap="square">
            <a:spAutoFit/>
          </a:bodyPr>
          <a:lstStyle/>
          <a:p>
            <a:pPr indent="355600"/>
            <a:r>
              <a:rPr lang="en-US" dirty="0"/>
              <a:t>Eleven-year-old Tae-</a:t>
            </a:r>
            <a:r>
              <a:rPr lang="en-US" dirty="0" err="1"/>
              <a:t>Hyung</a:t>
            </a:r>
            <a:r>
              <a:rPr lang="en-US" dirty="0"/>
              <a:t> likes school, and he likes to get good grades in South Korea. But to get good grades, he has to know the correct answers. To know the correct answers, he carefully does all of his schoolwork.</a:t>
            </a:r>
          </a:p>
          <a:p>
            <a:pPr indent="355600"/>
            <a:endParaRPr lang="en-US" dirty="0"/>
          </a:p>
          <a:p>
            <a:pPr indent="355600"/>
            <a:r>
              <a:rPr lang="en-US" dirty="0"/>
              <a:t>One day, the teacher asked the children a hard question. “When did human beings start to wear clothes?” she asked.</a:t>
            </a:r>
          </a:p>
          <a:p>
            <a:pPr indent="355600"/>
            <a:endParaRPr lang="en-US" dirty="0"/>
          </a:p>
          <a:p>
            <a:pPr indent="355600"/>
            <a:r>
              <a:rPr lang="en-US" dirty="0"/>
              <a:t>Tae-</a:t>
            </a:r>
            <a:r>
              <a:rPr lang="en-US" dirty="0" err="1"/>
              <a:t>Hyung’s</a:t>
            </a:r>
            <a:r>
              <a:rPr lang="en-US" dirty="0"/>
              <a:t> hand shot up.</a:t>
            </a:r>
          </a:p>
          <a:p>
            <a:pPr indent="355600"/>
            <a:endParaRPr lang="en-US" dirty="0"/>
          </a:p>
          <a:p>
            <a:pPr indent="355600"/>
            <a:r>
              <a:rPr lang="en-US" dirty="0"/>
              <a:t>“I know!” he said.</a:t>
            </a:r>
          </a:p>
          <a:p>
            <a:pPr indent="355600"/>
            <a:endParaRPr lang="en-US" dirty="0"/>
          </a:p>
          <a:p>
            <a:pPr indent="355600"/>
            <a:r>
              <a:rPr lang="en-US" dirty="0"/>
              <a:t>“What is the right answer?” the teacher said. “When did human beings start to wear clothes?”</a:t>
            </a:r>
          </a:p>
          <a:p>
            <a:pPr indent="355600"/>
            <a:endParaRPr lang="en-US" dirty="0"/>
          </a:p>
          <a:p>
            <a:pPr indent="355600"/>
            <a:r>
              <a:rPr lang="en-US" dirty="0"/>
              <a:t>“When Adam and Eve sinned,” the boy said, confidently. “God gave them clothes made from animal skin.”</a:t>
            </a:r>
          </a:p>
          <a:p>
            <a:pPr indent="355600"/>
            <a:endParaRPr lang="en-US" dirty="0"/>
          </a:p>
          <a:p>
            <a:pPr indent="355600"/>
            <a:r>
              <a:rPr lang="en-US" dirty="0"/>
              <a:t>The teacher looked surprised. That was not the answer that she was expecting. The school textbook didn’t mention Adam or Eve. It also said didn’t mention sin or God.</a:t>
            </a:r>
          </a:p>
          <a:p>
            <a:pPr indent="355600"/>
            <a:endParaRPr lang="en-US" dirty="0"/>
          </a:p>
          <a:p>
            <a:pPr indent="355600"/>
            <a:r>
              <a:rPr lang="en-US" dirty="0"/>
              <a:t>The boy saw the startled expression on his teacher’s face. He knew that his answer did not come from the textbook. He had read the textbook. But he also had read the Bible at an afterschool program at the Seventh-day Adventist church. He believed that the Bible was more correct than his textbook. He spoke up again. “The Bible says God gave clothes to Adam and Eve when they sinned,” he said.</a:t>
            </a:r>
          </a:p>
          <a:p>
            <a:pPr indent="355600"/>
            <a:endParaRPr lang="en-US" dirty="0"/>
          </a:p>
          <a:p>
            <a:pPr indent="355600"/>
            <a:r>
              <a:rPr lang="en-US" dirty="0"/>
              <a:t>The teacher wasn’t sure what to say. For a long moment she looked at the other children. Then she looked </a:t>
            </a:r>
            <a:r>
              <a:rPr lang="en-US" dirty="0" smtClean="0"/>
              <a:t>at</a:t>
            </a:r>
            <a:endParaRPr lang="en-US" dirty="0"/>
          </a:p>
        </p:txBody>
      </p:sp>
    </p:spTree>
    <p:extLst>
      <p:ext uri="{BB962C8B-B14F-4D97-AF65-F5344CB8AC3E}">
        <p14:creationId xmlns:p14="http://schemas.microsoft.com/office/powerpoint/2010/main" val="379018976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64450"/>
            <a:ext cx="11514667" cy="6186309"/>
          </a:xfrm>
          <a:prstGeom prst="rect">
            <a:avLst/>
          </a:prstGeom>
        </p:spPr>
        <p:txBody>
          <a:bodyPr wrap="square">
            <a:spAutoFit/>
          </a:bodyPr>
          <a:lstStyle/>
          <a:p>
            <a:r>
              <a:rPr lang="en-US" dirty="0"/>
              <a:t>Tae-</a:t>
            </a:r>
            <a:r>
              <a:rPr lang="en-US" dirty="0" err="1"/>
              <a:t>Hyung</a:t>
            </a:r>
            <a:r>
              <a:rPr lang="en-US" dirty="0"/>
              <a:t>. She refused to accept his answer as correct.</a:t>
            </a:r>
          </a:p>
          <a:p>
            <a:endParaRPr lang="en-US" dirty="0"/>
          </a:p>
          <a:p>
            <a:r>
              <a:rPr lang="en-US" dirty="0"/>
              <a:t>“There are many odd stories in the Bible,” she said. “Could someone else answer the question? When did human beings start to wear clothes?”</a:t>
            </a:r>
          </a:p>
          <a:p>
            <a:endParaRPr lang="en-US" dirty="0"/>
          </a:p>
          <a:p>
            <a:r>
              <a:rPr lang="en-US" dirty="0"/>
              <a:t>Another child raised his hand and provided the answer from the textbook. He said human beings began to wear clothes 170,000 years ago.</a:t>
            </a:r>
          </a:p>
          <a:p>
            <a:endParaRPr lang="en-US" dirty="0"/>
          </a:p>
          <a:p>
            <a:r>
              <a:rPr lang="en-US" dirty="0"/>
              <a:t>After school, Tae-</a:t>
            </a:r>
            <a:r>
              <a:rPr lang="en-US" dirty="0" err="1"/>
              <a:t>Hyung</a:t>
            </a:r>
            <a:r>
              <a:rPr lang="en-US" dirty="0"/>
              <a:t> went as usual to the Adventist church to participate in the afterschool program. He and many of the 45 children in the program did not come from Christian homes, but their parents were happy that they could learn about the Bible.</a:t>
            </a:r>
          </a:p>
          <a:p>
            <a:endParaRPr lang="en-US" dirty="0"/>
          </a:p>
          <a:p>
            <a:r>
              <a:rPr lang="en-US" dirty="0"/>
              <a:t>Tae-</a:t>
            </a:r>
            <a:r>
              <a:rPr lang="en-US" dirty="0" err="1"/>
              <a:t>Hyung’s</a:t>
            </a:r>
            <a:r>
              <a:rPr lang="en-US" dirty="0"/>
              <a:t> favorite part of the program was a Bible club with a teacher named Mr. Cho. In the club, Tae-</a:t>
            </a:r>
            <a:r>
              <a:rPr lang="en-US" dirty="0" err="1"/>
              <a:t>Hyung</a:t>
            </a:r>
            <a:r>
              <a:rPr lang="en-US" dirty="0"/>
              <a:t> had read in the Bible that God created a perfect world and everything in it, including Adam and Eve.</a:t>
            </a:r>
          </a:p>
          <a:p>
            <a:endParaRPr lang="en-US" dirty="0"/>
          </a:p>
          <a:p>
            <a:r>
              <a:rPr lang="en-US" dirty="0"/>
              <a:t>He had read that sin entered the perfect world when Adam and Eve disobeyed God by eating forbidden fruit. He had read that Adam and Eve tried to cover themselves with fig leaves and then God gave them the first clothing. Genesis 3:21 says, “The Lord God made garments of skin for Adam and his wife and clothed them” (NIV).</a:t>
            </a:r>
          </a:p>
          <a:p>
            <a:endParaRPr lang="en-US" dirty="0"/>
          </a:p>
          <a:p>
            <a:r>
              <a:rPr lang="en-US" dirty="0"/>
              <a:t>That day, Tae-</a:t>
            </a:r>
            <a:r>
              <a:rPr lang="en-US" dirty="0" err="1"/>
              <a:t>Hyung</a:t>
            </a:r>
            <a:r>
              <a:rPr lang="en-US" dirty="0"/>
              <a:t> told the Bible club about what had happened at school. All of the other children agreed that he had given the correct answer. They expressed sadness that the schoolteacher had refused to accept his answer, and they said that she should have agreed with him</a:t>
            </a:r>
            <a:r>
              <a:rPr lang="en-US" dirty="0" smtClean="0"/>
              <a:t>.</a:t>
            </a:r>
            <a:endParaRPr lang="en-US" dirty="0"/>
          </a:p>
        </p:txBody>
      </p:sp>
    </p:spTree>
    <p:extLst>
      <p:ext uri="{BB962C8B-B14F-4D97-AF65-F5344CB8AC3E}">
        <p14:creationId xmlns:p14="http://schemas.microsoft.com/office/powerpoint/2010/main" val="1389879920"/>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7980" y="310634"/>
            <a:ext cx="11573820" cy="2862322"/>
          </a:xfrm>
          <a:prstGeom prst="rect">
            <a:avLst/>
          </a:prstGeom>
        </p:spPr>
        <p:txBody>
          <a:bodyPr wrap="square">
            <a:spAutoFit/>
          </a:bodyPr>
          <a:lstStyle/>
          <a:p>
            <a:pPr indent="355600"/>
            <a:r>
              <a:rPr lang="en-US" dirty="0"/>
              <a:t>The Bible club teacher was very proud of Tae-</a:t>
            </a:r>
            <a:r>
              <a:rPr lang="en-US" dirty="0" err="1"/>
              <a:t>Hyung</a:t>
            </a:r>
            <a:r>
              <a:rPr lang="en-US" dirty="0"/>
              <a:t>. By sharing the Bible in class, the boy had shown his faith that the Bible is the Word of God and that its stories are true. He had given the correct answer in front of his classmates and schoolteacher — and maybe one day they also would believe that the Bible has all the correct answers. </a:t>
            </a:r>
          </a:p>
          <a:p>
            <a:pPr indent="355600"/>
            <a:endParaRPr lang="en-US" dirty="0"/>
          </a:p>
          <a:p>
            <a:pPr indent="355600"/>
            <a:r>
              <a:rPr lang="en-US" dirty="0"/>
              <a:t>Pray for Tae-</a:t>
            </a:r>
            <a:r>
              <a:rPr lang="en-US" dirty="0" err="1"/>
              <a:t>Hyung</a:t>
            </a:r>
            <a:r>
              <a:rPr lang="en-US" dirty="0"/>
              <a:t>, his classmates, and schoolteacher to know God better. Pray for millions of people in South Korea and the rest of the Northern Asia-Pacific Division to know the correct answer about when human beings started to wear clothes. Part of your Thirteenth Sabbath Offering this quarter will go to 14 after-school programs similar to </a:t>
            </a:r>
            <a:r>
              <a:rPr lang="en-US" dirty="0" err="1"/>
              <a:t>TaeHyung’s</a:t>
            </a:r>
            <a:r>
              <a:rPr lang="en-US" dirty="0"/>
              <a:t> in Japan. Thank you for planning a generous offering on March 29</a:t>
            </a:r>
            <a:r>
              <a:rPr lang="en-US" dirty="0" smtClean="0"/>
              <a:t>.</a:t>
            </a:r>
          </a:p>
          <a:p>
            <a:pPr indent="355600"/>
            <a:endParaRPr lang="en-US" dirty="0"/>
          </a:p>
          <a:p>
            <a:pPr indent="363538" algn="r"/>
            <a:r>
              <a:rPr lang="en-US" dirty="0"/>
              <a:t>By Andrew McChesney </a:t>
            </a:r>
            <a:endParaRPr lang="en-AU" dirty="0"/>
          </a:p>
        </p:txBody>
      </p:sp>
    </p:spTree>
    <p:extLst>
      <p:ext uri="{BB962C8B-B14F-4D97-AF65-F5344CB8AC3E}">
        <p14:creationId xmlns:p14="http://schemas.microsoft.com/office/powerpoint/2010/main" val="40768907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329618"/>
            <a:ext cx="6326582" cy="6033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3148047" y="5884144"/>
            <a:ext cx="1149290"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Ee</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TextBox 9"/>
          <p:cNvSpPr txBox="1"/>
          <p:nvPr/>
        </p:nvSpPr>
        <p:spPr>
          <a:xfrm>
            <a:off x="-1281339" y="144953"/>
            <a:ext cx="897810" cy="369332"/>
          </a:xfrm>
          <a:prstGeom prst="rect">
            <a:avLst/>
          </a:prstGeom>
          <a:noFill/>
        </p:spPr>
        <p:txBody>
          <a:bodyPr wrap="none" rtlCol="0">
            <a:spAutoFit/>
          </a:bodyPr>
          <a:lstStyle/>
          <a:p>
            <a:r>
              <a:rPr lang="en-AU" b="1" dirty="0" smtClean="0">
                <a:solidFill>
                  <a:srgbClr val="086BA4"/>
                </a:solidFill>
              </a:rPr>
              <a:t>Week 8</a:t>
            </a:r>
            <a:endParaRPr lang="en-AU" b="1" dirty="0">
              <a:solidFill>
                <a:srgbClr val="086BA4"/>
              </a:solidFill>
            </a:endParaRPr>
          </a:p>
        </p:txBody>
      </p:sp>
      <p:sp>
        <p:nvSpPr>
          <p:cNvPr id="14" name="Rectangle 13"/>
          <p:cNvSpPr/>
          <p:nvPr/>
        </p:nvSpPr>
        <p:spPr>
          <a:xfrm>
            <a:off x="6661147" y="1394329"/>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A Persistent</a:t>
            </a:r>
          </a:p>
          <a:p>
            <a:pPr algn="ctr"/>
            <a:r>
              <a:rPr lang="en-US" sz="5400" b="1"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Girl</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pic>
        <p:nvPicPr>
          <p:cNvPr id="11" name="Picture 4" descr="South korea flag vect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355"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TextBox 11"/>
          <p:cNvSpPr txBox="1"/>
          <p:nvPr/>
        </p:nvSpPr>
        <p:spPr>
          <a:xfrm>
            <a:off x="6457950" y="887413"/>
            <a:ext cx="1764695" cy="369332"/>
          </a:xfrm>
          <a:prstGeom prst="rect">
            <a:avLst/>
          </a:prstGeom>
          <a:noFill/>
        </p:spPr>
        <p:txBody>
          <a:bodyPr wrap="square" rtlCol="0">
            <a:spAutoFit/>
          </a:bodyPr>
          <a:lstStyle/>
          <a:p>
            <a:pPr algn="r"/>
            <a:r>
              <a:rPr lang="en-AU" b="1" dirty="0" smtClean="0"/>
              <a:t>SOUTH KOREA</a:t>
            </a:r>
            <a:endParaRPr lang="en-AU" b="1" dirty="0"/>
          </a:p>
        </p:txBody>
      </p:sp>
      <p:sp>
        <p:nvSpPr>
          <p:cNvPr id="16" name="TextBox 15"/>
          <p:cNvSpPr txBox="1"/>
          <p:nvPr/>
        </p:nvSpPr>
        <p:spPr>
          <a:xfrm>
            <a:off x="8597900" y="887413"/>
            <a:ext cx="1524000" cy="369332"/>
          </a:xfrm>
          <a:prstGeom prst="rect">
            <a:avLst/>
          </a:prstGeom>
          <a:noFill/>
        </p:spPr>
        <p:txBody>
          <a:bodyPr wrap="square" rtlCol="0">
            <a:spAutoFit/>
          </a:bodyPr>
          <a:lstStyle/>
          <a:p>
            <a:r>
              <a:rPr lang="en-AU" b="1" dirty="0" smtClean="0"/>
              <a:t>February 22</a:t>
            </a:r>
            <a:endParaRPr lang="en-AU" b="1" dirty="0"/>
          </a:p>
        </p:txBody>
      </p:sp>
    </p:spTree>
    <p:extLst>
      <p:ext uri="{BB962C8B-B14F-4D97-AF65-F5344CB8AC3E}">
        <p14:creationId xmlns:p14="http://schemas.microsoft.com/office/powerpoint/2010/main" val="40314317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55749"/>
            <a:ext cx="11506200" cy="6186309"/>
          </a:xfrm>
          <a:prstGeom prst="rect">
            <a:avLst/>
          </a:prstGeom>
        </p:spPr>
        <p:txBody>
          <a:bodyPr wrap="square">
            <a:spAutoFit/>
          </a:bodyPr>
          <a:lstStyle/>
          <a:p>
            <a:pPr indent="363538"/>
            <a:r>
              <a:rPr lang="en-US" dirty="0" err="1"/>
              <a:t>Ee</a:t>
            </a:r>
            <a:r>
              <a:rPr lang="en-US" dirty="0"/>
              <a:t>-un [EE-</a:t>
            </a:r>
            <a:r>
              <a:rPr lang="en-US" dirty="0" err="1"/>
              <a:t>oo</a:t>
            </a:r>
            <a:r>
              <a:rPr lang="en-US" dirty="0"/>
              <a:t>-yen] </a:t>
            </a:r>
            <a:r>
              <a:rPr lang="en-US" dirty="0" smtClean="0"/>
              <a:t>was </a:t>
            </a:r>
            <a:r>
              <a:rPr lang="en-US" dirty="0"/>
              <a:t>happy when she learned that a fun Bible club would open at her church every day after school in South Korea. She loved Jesus, and she wanted her friends to love Jesus, too. But she felt kind of shy. What if she invited them to the Bible club and they said no? What if they refused to come?</a:t>
            </a:r>
          </a:p>
          <a:p>
            <a:pPr indent="363538"/>
            <a:endParaRPr lang="en-US" dirty="0"/>
          </a:p>
          <a:p>
            <a:pPr indent="363538"/>
            <a:r>
              <a:rPr lang="en-US" dirty="0" err="1"/>
              <a:t>Ee</a:t>
            </a:r>
            <a:r>
              <a:rPr lang="en-US" dirty="0"/>
              <a:t>-un prayed for courage and then thought about who she would invite to the Bible club. It was hard to choose one or two children. She wanted everyone in her class to love Jesus. So, she asked all of her classmates.</a:t>
            </a:r>
          </a:p>
          <a:p>
            <a:pPr indent="363538"/>
            <a:endParaRPr lang="en-US" dirty="0"/>
          </a:p>
          <a:p>
            <a:pPr indent="363538"/>
            <a:r>
              <a:rPr lang="en-US" dirty="0"/>
              <a:t>“Can you join us?” she said. “Can you come at least one time? You can come at least one time, can’t you?”</a:t>
            </a:r>
          </a:p>
          <a:p>
            <a:pPr indent="363538"/>
            <a:endParaRPr lang="en-US" dirty="0"/>
          </a:p>
          <a:p>
            <a:pPr indent="363538"/>
            <a:r>
              <a:rPr lang="en-US" dirty="0"/>
              <a:t>But Korean schoolchildren are very busy. One girl said she had to help her mother after school. Another said she had too much homework. A third said she had music lessons.</a:t>
            </a:r>
          </a:p>
          <a:p>
            <a:pPr indent="363538"/>
            <a:endParaRPr lang="en-US" dirty="0"/>
          </a:p>
          <a:p>
            <a:pPr indent="363538"/>
            <a:r>
              <a:rPr lang="en-US" dirty="0" err="1"/>
              <a:t>Ee</a:t>
            </a:r>
            <a:r>
              <a:rPr lang="en-US" dirty="0"/>
              <a:t>-un prayed, “Please, Lord, bring one of my classmates to the Bible club.” Then she kept inviting her classmates, even those who said they were too busy to come.</a:t>
            </a:r>
          </a:p>
          <a:p>
            <a:pPr indent="363538"/>
            <a:endParaRPr lang="en-US" dirty="0"/>
          </a:p>
          <a:p>
            <a:pPr indent="363538"/>
            <a:r>
              <a:rPr lang="en-US" dirty="0"/>
              <a:t>“Can you join us?” she said. “Can you come at least one time? You can come at least one time, can’t you?”</a:t>
            </a:r>
          </a:p>
          <a:p>
            <a:pPr indent="363538"/>
            <a:endParaRPr lang="en-US" dirty="0"/>
          </a:p>
          <a:p>
            <a:pPr indent="363538"/>
            <a:r>
              <a:rPr lang="en-US" dirty="0"/>
              <a:t>Then a girl accepted her invitation! </a:t>
            </a:r>
            <a:r>
              <a:rPr lang="en-US" dirty="0" err="1"/>
              <a:t>Saleng</a:t>
            </a:r>
            <a:r>
              <a:rPr lang="en-US" dirty="0"/>
              <a:t> said she would go with </a:t>
            </a:r>
            <a:r>
              <a:rPr lang="en-US" dirty="0" err="1"/>
              <a:t>Ee</a:t>
            </a:r>
            <a:r>
              <a:rPr lang="en-US" dirty="0"/>
              <a:t>-un to the Bible club.</a:t>
            </a:r>
          </a:p>
          <a:p>
            <a:pPr indent="363538"/>
            <a:endParaRPr lang="en-US" dirty="0"/>
          </a:p>
          <a:p>
            <a:pPr indent="363538"/>
            <a:r>
              <a:rPr lang="en-US" dirty="0" err="1"/>
              <a:t>Ee</a:t>
            </a:r>
            <a:r>
              <a:rPr lang="en-US" dirty="0"/>
              <a:t>-un was so happy! God had answered her prayer! When she came home, she excitedly told Mom.</a:t>
            </a:r>
          </a:p>
          <a:p>
            <a:pPr indent="363538"/>
            <a:endParaRPr lang="en-US" dirty="0"/>
          </a:p>
          <a:p>
            <a:pPr indent="363538"/>
            <a:r>
              <a:rPr lang="en-US" dirty="0"/>
              <a:t>But the next day at school, </a:t>
            </a:r>
            <a:r>
              <a:rPr lang="en-US" dirty="0" err="1"/>
              <a:t>Saleng</a:t>
            </a:r>
            <a:r>
              <a:rPr lang="en-US" dirty="0"/>
              <a:t> had bad news. She couldn’t go after all</a:t>
            </a:r>
            <a:r>
              <a:rPr lang="en-US" dirty="0" smtClean="0"/>
              <a:t>.</a:t>
            </a:r>
            <a:endParaRPr lang="en-US" dirty="0"/>
          </a:p>
        </p:txBody>
      </p:sp>
    </p:spTree>
    <p:extLst>
      <p:ext uri="{BB962C8B-B14F-4D97-AF65-F5344CB8AC3E}">
        <p14:creationId xmlns:p14="http://schemas.microsoft.com/office/powerpoint/2010/main" val="26943662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55749"/>
            <a:ext cx="11506200" cy="6186309"/>
          </a:xfrm>
          <a:prstGeom prst="rect">
            <a:avLst/>
          </a:prstGeom>
        </p:spPr>
        <p:txBody>
          <a:bodyPr wrap="square">
            <a:spAutoFit/>
          </a:bodyPr>
          <a:lstStyle/>
          <a:p>
            <a:pPr indent="363538"/>
            <a:r>
              <a:rPr lang="en-US" dirty="0"/>
              <a:t> </a:t>
            </a:r>
            <a:r>
              <a:rPr lang="en-US" dirty="0" err="1"/>
              <a:t>Ee</a:t>
            </a:r>
            <a:r>
              <a:rPr lang="en-US" dirty="0"/>
              <a:t>-un felt sad. She had looked forward to going with </a:t>
            </a:r>
            <a:r>
              <a:rPr lang="en-US" dirty="0" err="1"/>
              <a:t>Saleng</a:t>
            </a:r>
            <a:r>
              <a:rPr lang="en-US" dirty="0"/>
              <a:t>. She had thought that God had answered her prayer. But she was not discouraged. She decided to keep on praying and to keep on inviting her classmates.</a:t>
            </a:r>
          </a:p>
          <a:p>
            <a:pPr indent="363538"/>
            <a:endParaRPr lang="en-US" dirty="0"/>
          </a:p>
          <a:p>
            <a:pPr indent="363538"/>
            <a:r>
              <a:rPr lang="en-US" dirty="0"/>
              <a:t>“Can you join us?” she said. “Can you come at least one time? You can come at least one time, can’t you?”</a:t>
            </a:r>
          </a:p>
          <a:p>
            <a:pPr indent="363538"/>
            <a:endParaRPr lang="en-US" dirty="0"/>
          </a:p>
          <a:p>
            <a:pPr indent="363538"/>
            <a:r>
              <a:rPr lang="en-US" dirty="0"/>
              <a:t>Then another girl accepted her invitation! </a:t>
            </a:r>
            <a:r>
              <a:rPr lang="en-US" dirty="0" err="1"/>
              <a:t>Jeong-yeon</a:t>
            </a:r>
            <a:r>
              <a:rPr lang="en-US" dirty="0"/>
              <a:t> said she would go with </a:t>
            </a:r>
            <a:r>
              <a:rPr lang="en-US" dirty="0" err="1"/>
              <a:t>Ee</a:t>
            </a:r>
            <a:r>
              <a:rPr lang="en-US" dirty="0"/>
              <a:t>-un to the Bible club. But she said that she could not go every day.</a:t>
            </a:r>
          </a:p>
          <a:p>
            <a:pPr indent="363538"/>
            <a:endParaRPr lang="en-US" dirty="0"/>
          </a:p>
          <a:p>
            <a:pPr indent="363538"/>
            <a:r>
              <a:rPr lang="en-US" dirty="0"/>
              <a:t>“I can go with you on Fridays and Sundays,” she said.</a:t>
            </a:r>
          </a:p>
          <a:p>
            <a:pPr indent="363538"/>
            <a:endParaRPr lang="en-US" dirty="0"/>
          </a:p>
          <a:p>
            <a:pPr indent="363538"/>
            <a:r>
              <a:rPr lang="en-US" dirty="0" err="1"/>
              <a:t>Ee</a:t>
            </a:r>
            <a:r>
              <a:rPr lang="en-US" dirty="0"/>
              <a:t>-un was so happy! But she wondered if </a:t>
            </a:r>
            <a:r>
              <a:rPr lang="en-US" dirty="0" err="1"/>
              <a:t>Jeong-yeon</a:t>
            </a:r>
            <a:r>
              <a:rPr lang="en-US" dirty="0"/>
              <a:t> would change her mind. She prayed for her to come.</a:t>
            </a:r>
          </a:p>
          <a:p>
            <a:pPr indent="363538"/>
            <a:endParaRPr lang="en-US" dirty="0"/>
          </a:p>
          <a:p>
            <a:pPr indent="363538"/>
            <a:r>
              <a:rPr lang="en-US" dirty="0"/>
              <a:t>On Friday afternoon, </a:t>
            </a:r>
            <a:r>
              <a:rPr lang="en-US" dirty="0" err="1"/>
              <a:t>Ee</a:t>
            </a:r>
            <a:r>
              <a:rPr lang="en-US" dirty="0"/>
              <a:t>-un saw </a:t>
            </a:r>
            <a:r>
              <a:rPr lang="en-US" dirty="0" err="1"/>
              <a:t>Jeong-yeon</a:t>
            </a:r>
            <a:r>
              <a:rPr lang="en-US" dirty="0"/>
              <a:t> walk into the Seventh-day Adventist church to attend the Bible club. She was overjoyed!</a:t>
            </a:r>
          </a:p>
          <a:p>
            <a:pPr indent="363538"/>
            <a:endParaRPr lang="en-US" dirty="0"/>
          </a:p>
          <a:p>
            <a:pPr indent="363538"/>
            <a:r>
              <a:rPr lang="en-US" dirty="0" err="1"/>
              <a:t>Jeong-yeon</a:t>
            </a:r>
            <a:r>
              <a:rPr lang="en-US" dirty="0"/>
              <a:t> said her mom had given her a ride to church.</a:t>
            </a:r>
          </a:p>
          <a:p>
            <a:pPr indent="363538"/>
            <a:endParaRPr lang="en-US" dirty="0"/>
          </a:p>
          <a:p>
            <a:pPr indent="363538"/>
            <a:r>
              <a:rPr lang="en-US" dirty="0"/>
              <a:t>“I really wanted to come,” she said. “I begged my mom, ‘I want to go. Please, let me go.”</a:t>
            </a:r>
          </a:p>
          <a:p>
            <a:pPr indent="363538"/>
            <a:endParaRPr lang="en-US" dirty="0"/>
          </a:p>
          <a:p>
            <a:pPr indent="363538"/>
            <a:r>
              <a:rPr lang="en-US" dirty="0"/>
              <a:t>That day, </a:t>
            </a:r>
            <a:r>
              <a:rPr lang="en-US" dirty="0" err="1"/>
              <a:t>Ee</a:t>
            </a:r>
            <a:r>
              <a:rPr lang="en-US" dirty="0"/>
              <a:t>-un and </a:t>
            </a:r>
            <a:r>
              <a:rPr lang="en-US" dirty="0" err="1"/>
              <a:t>Jeong-yeon</a:t>
            </a:r>
            <a:r>
              <a:rPr lang="en-US" dirty="0"/>
              <a:t> enjoyed learning about Jesus from the Bible.</a:t>
            </a:r>
          </a:p>
          <a:p>
            <a:pPr indent="363538"/>
            <a:endParaRPr lang="en-US" dirty="0"/>
          </a:p>
          <a:p>
            <a:pPr indent="363538"/>
            <a:r>
              <a:rPr lang="en-US" dirty="0"/>
              <a:t>On Sunday afternoon, </a:t>
            </a:r>
            <a:r>
              <a:rPr lang="en-US" dirty="0" err="1"/>
              <a:t>Jeong-yeon</a:t>
            </a:r>
            <a:r>
              <a:rPr lang="en-US" dirty="0"/>
              <a:t> came </a:t>
            </a:r>
            <a:r>
              <a:rPr lang="en-US" dirty="0" smtClean="0"/>
              <a:t>to </a:t>
            </a:r>
            <a:r>
              <a:rPr lang="en-US" dirty="0"/>
              <a:t>the Bible club again. </a:t>
            </a:r>
            <a:r>
              <a:rPr lang="en-US" dirty="0" err="1"/>
              <a:t>Ee</a:t>
            </a:r>
            <a:r>
              <a:rPr lang="en-US" dirty="0"/>
              <a:t>-un was so happy to see her. Again, the two </a:t>
            </a:r>
            <a:r>
              <a:rPr lang="en-US" dirty="0" smtClean="0"/>
              <a:t>girls</a:t>
            </a:r>
            <a:endParaRPr lang="en-US" dirty="0"/>
          </a:p>
        </p:txBody>
      </p:sp>
    </p:spTree>
    <p:extLst>
      <p:ext uri="{BB962C8B-B14F-4D97-AF65-F5344CB8AC3E}">
        <p14:creationId xmlns:p14="http://schemas.microsoft.com/office/powerpoint/2010/main" val="28295713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399138"/>
            <a:ext cx="11468100" cy="6186309"/>
          </a:xfrm>
          <a:prstGeom prst="rect">
            <a:avLst/>
          </a:prstGeom>
        </p:spPr>
        <p:txBody>
          <a:bodyPr wrap="square">
            <a:spAutoFit/>
          </a:bodyPr>
          <a:lstStyle/>
          <a:p>
            <a:pPr indent="355600"/>
            <a:r>
              <a:rPr lang="en-US" dirty="0"/>
              <a:t>enjoyed learning about Jesus from the Bible.</a:t>
            </a:r>
          </a:p>
          <a:p>
            <a:pPr indent="355600"/>
            <a:endParaRPr lang="en-US" dirty="0"/>
          </a:p>
          <a:p>
            <a:pPr indent="355600"/>
            <a:r>
              <a:rPr lang="en-US" dirty="0" err="1"/>
              <a:t>Ee</a:t>
            </a:r>
            <a:r>
              <a:rPr lang="en-US" dirty="0"/>
              <a:t>-un saw that it was important to keep inviting her classmates to the Bible club. The Bible says, “Let us not become weary in doing good, for at the proper time we will reap a harvest if we do not give up” (Galatians 6:9, NIV). </a:t>
            </a:r>
            <a:r>
              <a:rPr lang="en-US" dirty="0" err="1"/>
              <a:t>Ee</a:t>
            </a:r>
            <a:r>
              <a:rPr lang="en-US" dirty="0"/>
              <a:t>-un didn’t give up, and finally a girl accepted her invitation and came to the Bible club.</a:t>
            </a:r>
          </a:p>
          <a:p>
            <a:pPr indent="355600"/>
            <a:endParaRPr lang="en-US" dirty="0"/>
          </a:p>
          <a:p>
            <a:pPr indent="355600"/>
            <a:r>
              <a:rPr lang="en-US" dirty="0"/>
              <a:t>However, </a:t>
            </a:r>
            <a:r>
              <a:rPr lang="en-US" dirty="0" err="1"/>
              <a:t>Jeong-yeon</a:t>
            </a:r>
            <a:r>
              <a:rPr lang="en-US" dirty="0"/>
              <a:t> didn’t come the next Friday. </a:t>
            </a:r>
            <a:r>
              <a:rPr lang="en-US" dirty="0" err="1"/>
              <a:t>Ee</a:t>
            </a:r>
            <a:r>
              <a:rPr lang="en-US" dirty="0"/>
              <a:t>-un wondered what had happened</a:t>
            </a:r>
            <a:r>
              <a:rPr lang="en-US" dirty="0" smtClean="0"/>
              <a:t>. </a:t>
            </a:r>
            <a:r>
              <a:rPr lang="en-US" dirty="0" err="1" smtClean="0"/>
              <a:t>Jeong-yeon</a:t>
            </a:r>
            <a:r>
              <a:rPr lang="en-US" dirty="0" smtClean="0"/>
              <a:t> </a:t>
            </a:r>
            <a:r>
              <a:rPr lang="en-US" dirty="0"/>
              <a:t>also didn’t come on Sunday afternoon.</a:t>
            </a:r>
          </a:p>
          <a:p>
            <a:pPr indent="355600"/>
            <a:endParaRPr lang="en-US" dirty="0"/>
          </a:p>
          <a:p>
            <a:pPr indent="355600"/>
            <a:r>
              <a:rPr lang="en-US" dirty="0"/>
              <a:t>At school on Monday, </a:t>
            </a:r>
            <a:r>
              <a:rPr lang="en-US" dirty="0" err="1"/>
              <a:t>Ee</a:t>
            </a:r>
            <a:r>
              <a:rPr lang="en-US" dirty="0"/>
              <a:t>-un found out that </a:t>
            </a:r>
            <a:r>
              <a:rPr lang="en-US" dirty="0" err="1"/>
              <a:t>Jeong-yeon</a:t>
            </a:r>
            <a:r>
              <a:rPr lang="en-US" dirty="0"/>
              <a:t> had moved to another part of South Korea. She lived so far away that she could no longer come to the Bible club.</a:t>
            </a:r>
          </a:p>
          <a:p>
            <a:pPr indent="355600"/>
            <a:endParaRPr lang="en-US" dirty="0"/>
          </a:p>
          <a:p>
            <a:pPr indent="355600"/>
            <a:r>
              <a:rPr lang="en-US" dirty="0" err="1"/>
              <a:t>Ee</a:t>
            </a:r>
            <a:r>
              <a:rPr lang="en-US" dirty="0"/>
              <a:t>-un hopes that </a:t>
            </a:r>
            <a:r>
              <a:rPr lang="en-US" dirty="0" err="1"/>
              <a:t>Jeong-yeon</a:t>
            </a:r>
            <a:r>
              <a:rPr lang="en-US" dirty="0"/>
              <a:t> will learn to love Jesus even though she only came to the Bible club two times.</a:t>
            </a:r>
          </a:p>
          <a:p>
            <a:pPr indent="355600"/>
            <a:endParaRPr lang="en-US" dirty="0"/>
          </a:p>
          <a:p>
            <a:pPr indent="355600"/>
            <a:r>
              <a:rPr lang="en-US" dirty="0"/>
              <a:t>“I hope that she will believe in Jesus,” she said. “I hope to meet her in heaven</a:t>
            </a:r>
            <a:r>
              <a:rPr lang="en-US" dirty="0" smtClean="0"/>
              <a:t>.” In </a:t>
            </a:r>
            <a:r>
              <a:rPr lang="en-US" dirty="0"/>
              <a:t>the meantime, </a:t>
            </a:r>
            <a:r>
              <a:rPr lang="en-US" dirty="0" err="1"/>
              <a:t>Ee</a:t>
            </a:r>
            <a:r>
              <a:rPr lang="en-US" dirty="0"/>
              <a:t>-un will keep inviting her classmates to come to the Bible club. </a:t>
            </a:r>
          </a:p>
          <a:p>
            <a:pPr indent="355600"/>
            <a:endParaRPr lang="en-US" dirty="0"/>
          </a:p>
          <a:p>
            <a:pPr indent="355600"/>
            <a:r>
              <a:rPr lang="en-US" dirty="0"/>
              <a:t>Pray for </a:t>
            </a:r>
            <a:r>
              <a:rPr lang="en-US" dirty="0" err="1"/>
              <a:t>Jeong-yeon</a:t>
            </a:r>
            <a:r>
              <a:rPr lang="en-US" dirty="0"/>
              <a:t> and all of </a:t>
            </a:r>
            <a:r>
              <a:rPr lang="en-US" dirty="0" err="1"/>
              <a:t>Ee-un’s</a:t>
            </a:r>
            <a:r>
              <a:rPr lang="en-US" dirty="0"/>
              <a:t> classmates to love Jesus. Part of your Thirteenth Sabbath Offering this quarter will go to two projects in South Korea that will help many people to know and love Jesus. Thank you for planning a generous offering on March 29.</a:t>
            </a:r>
            <a:endParaRPr lang="en-US" dirty="0"/>
          </a:p>
          <a:p>
            <a:pPr indent="355600"/>
            <a:endParaRPr lang="en-US" dirty="0"/>
          </a:p>
          <a:p>
            <a:pPr indent="363538" algn="r"/>
            <a:r>
              <a:rPr lang="en-US" dirty="0" smtClean="0"/>
              <a:t>By </a:t>
            </a:r>
            <a:r>
              <a:rPr lang="en-US" dirty="0"/>
              <a:t>Andrew McChesney </a:t>
            </a:r>
          </a:p>
        </p:txBody>
      </p:sp>
    </p:spTree>
    <p:extLst>
      <p:ext uri="{BB962C8B-B14F-4D97-AF65-F5344CB8AC3E}">
        <p14:creationId xmlns:p14="http://schemas.microsoft.com/office/powerpoint/2010/main" val="160372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651" y="762000"/>
            <a:ext cx="5508990"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349529" y="5884144"/>
            <a:ext cx="4746364" cy="584775"/>
          </a:xfrm>
          <a:prstGeom prst="rect">
            <a:avLst/>
          </a:prstGeom>
          <a:noFill/>
        </p:spPr>
        <p:txBody>
          <a:bodyPr wrap="none" lIns="91440" tIns="45720" rIns="91440" bIns="4572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Sion, </a:t>
            </a: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Chea</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-Hwan, &amp; Ye-rim</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TextBox 9"/>
          <p:cNvSpPr txBox="1"/>
          <p:nvPr/>
        </p:nvSpPr>
        <p:spPr>
          <a:xfrm>
            <a:off x="-1426483" y="191532"/>
            <a:ext cx="897810" cy="369332"/>
          </a:xfrm>
          <a:prstGeom prst="rect">
            <a:avLst/>
          </a:prstGeom>
          <a:noFill/>
        </p:spPr>
        <p:txBody>
          <a:bodyPr wrap="none" rtlCol="0">
            <a:spAutoFit/>
          </a:bodyPr>
          <a:lstStyle/>
          <a:p>
            <a:r>
              <a:rPr lang="en-AU" b="1" dirty="0" smtClean="0">
                <a:solidFill>
                  <a:srgbClr val="086BA4"/>
                </a:solidFill>
              </a:rPr>
              <a:t>Week 9</a:t>
            </a:r>
            <a:endParaRPr lang="en-AU" b="1" dirty="0">
              <a:solidFill>
                <a:srgbClr val="086BA4"/>
              </a:solidFill>
            </a:endParaRPr>
          </a:p>
        </p:txBody>
      </p:sp>
      <p:sp>
        <p:nvSpPr>
          <p:cNvPr id="15" name="Rectangle 14"/>
          <p:cNvSpPr/>
          <p:nvPr/>
        </p:nvSpPr>
        <p:spPr>
          <a:xfrm>
            <a:off x="6661150" y="1392495"/>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Getting to</a:t>
            </a:r>
          </a:p>
          <a:p>
            <a:pPr algn="ctr"/>
            <a:r>
              <a:rPr lang="en-US" sz="5400" b="1"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Know God</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pic>
        <p:nvPicPr>
          <p:cNvPr id="11" name="Picture 4" descr="South korea flag vect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355"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TextBox 12"/>
          <p:cNvSpPr txBox="1"/>
          <p:nvPr/>
        </p:nvSpPr>
        <p:spPr>
          <a:xfrm>
            <a:off x="6457950" y="887413"/>
            <a:ext cx="1764695" cy="369332"/>
          </a:xfrm>
          <a:prstGeom prst="rect">
            <a:avLst/>
          </a:prstGeom>
          <a:noFill/>
        </p:spPr>
        <p:txBody>
          <a:bodyPr wrap="square" rtlCol="0">
            <a:spAutoFit/>
          </a:bodyPr>
          <a:lstStyle/>
          <a:p>
            <a:pPr algn="r"/>
            <a:r>
              <a:rPr lang="en-AU" b="1" dirty="0" smtClean="0"/>
              <a:t>SOUTH KOREA</a:t>
            </a:r>
            <a:endParaRPr lang="en-AU" b="1" dirty="0"/>
          </a:p>
        </p:txBody>
      </p:sp>
      <p:sp>
        <p:nvSpPr>
          <p:cNvPr id="16" name="TextBox 15"/>
          <p:cNvSpPr txBox="1"/>
          <p:nvPr/>
        </p:nvSpPr>
        <p:spPr>
          <a:xfrm>
            <a:off x="8597900" y="887413"/>
            <a:ext cx="1524000" cy="369332"/>
          </a:xfrm>
          <a:prstGeom prst="rect">
            <a:avLst/>
          </a:prstGeom>
          <a:noFill/>
        </p:spPr>
        <p:txBody>
          <a:bodyPr wrap="square" rtlCol="0">
            <a:spAutoFit/>
          </a:bodyPr>
          <a:lstStyle/>
          <a:p>
            <a:r>
              <a:rPr lang="en-AU" b="1" dirty="0" smtClean="0"/>
              <a:t>March 1</a:t>
            </a:r>
            <a:endParaRPr lang="en-AU" b="1" dirty="0"/>
          </a:p>
        </p:txBody>
      </p:sp>
    </p:spTree>
    <p:extLst>
      <p:ext uri="{BB962C8B-B14F-4D97-AF65-F5344CB8AC3E}">
        <p14:creationId xmlns:p14="http://schemas.microsoft.com/office/powerpoint/2010/main" val="19420985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349052"/>
            <a:ext cx="11468100" cy="6186309"/>
          </a:xfrm>
          <a:prstGeom prst="rect">
            <a:avLst/>
          </a:prstGeom>
        </p:spPr>
        <p:txBody>
          <a:bodyPr wrap="square">
            <a:spAutoFit/>
          </a:bodyPr>
          <a:lstStyle/>
          <a:p>
            <a:pPr indent="363538"/>
            <a:r>
              <a:rPr lang="en-US" dirty="0"/>
              <a:t>Two little girls and their brother had never gone to church in South Korea. Their dad didn’t know God. Their mom didn’t know God. So, the children didn’t know God. But their auntie knew God, and she wanted the whole family to go to church.</a:t>
            </a:r>
          </a:p>
          <a:p>
            <a:pPr indent="363538"/>
            <a:endParaRPr lang="en-US" dirty="0"/>
          </a:p>
          <a:p>
            <a:pPr indent="363538"/>
            <a:r>
              <a:rPr lang="en-US" dirty="0"/>
              <a:t>The children heard Auntie call Dad on the phone. “Come to church with me on Sabbath, and bring Mom and the kids,” Auntie said.</a:t>
            </a:r>
          </a:p>
          <a:p>
            <a:pPr indent="363538"/>
            <a:endParaRPr lang="en-US" dirty="0"/>
          </a:p>
          <a:p>
            <a:pPr indent="363538"/>
            <a:r>
              <a:rPr lang="en-US" dirty="0"/>
              <a:t>“I don’t believe in God anymore,” Dad replied. “Some Christian kids were mean to me in school.”</a:t>
            </a:r>
          </a:p>
          <a:p>
            <a:pPr indent="363538"/>
            <a:endParaRPr lang="en-US" dirty="0"/>
          </a:p>
          <a:p>
            <a:pPr indent="363538"/>
            <a:r>
              <a:rPr lang="en-US" dirty="0"/>
              <a:t>The children weren’t sure about what had happened to Dad when he was a boy. But they knew that he had gone to a Seventh-day Adventist school and that something bad had happened to him.</a:t>
            </a:r>
          </a:p>
          <a:p>
            <a:pPr indent="363538"/>
            <a:endParaRPr lang="en-US" dirty="0"/>
          </a:p>
          <a:p>
            <a:pPr indent="363538"/>
            <a:r>
              <a:rPr lang="en-US" dirty="0"/>
              <a:t>Auntie didn’t give up. She really wanted Dad, Mom, and their three children to go to church.</a:t>
            </a:r>
          </a:p>
          <a:p>
            <a:pPr indent="363538"/>
            <a:endParaRPr lang="en-US" dirty="0"/>
          </a:p>
          <a:p>
            <a:pPr indent="363538"/>
            <a:r>
              <a:rPr lang="en-US" dirty="0"/>
              <a:t>“I think that the kids who were mean to you didn’t know God,” she said. “That is why they were mean. But if they had known God, they would have been different.</a:t>
            </a:r>
          </a:p>
          <a:p>
            <a:pPr indent="363538"/>
            <a:endParaRPr lang="en-US" dirty="0"/>
          </a:p>
          <a:p>
            <a:pPr indent="363538"/>
            <a:r>
              <a:rPr lang="en-US" dirty="0"/>
              <a:t>“You also would be different today if you knew God,” Auntie said. “If you had faith and went to church, you could teach your children to be kind to other kids and not be mean like those kids at your school. I want you to come to church with me.”</a:t>
            </a:r>
          </a:p>
          <a:p>
            <a:pPr indent="363538"/>
            <a:endParaRPr lang="en-US" dirty="0"/>
          </a:p>
          <a:p>
            <a:pPr indent="363538"/>
            <a:r>
              <a:rPr lang="en-US" dirty="0"/>
              <a:t>Dad, however, stood firm. “I don’t want to go to church anymore,” he said. “But if you insist on asking me, you </a:t>
            </a:r>
            <a:r>
              <a:rPr lang="en-US" dirty="0" smtClean="0"/>
              <a:t>can</a:t>
            </a:r>
            <a:endParaRPr lang="en-US" dirty="0"/>
          </a:p>
        </p:txBody>
      </p:sp>
    </p:spTree>
    <p:extLst>
      <p:ext uri="{BB962C8B-B14F-4D97-AF65-F5344CB8AC3E}">
        <p14:creationId xmlns:p14="http://schemas.microsoft.com/office/powerpoint/2010/main" val="8162956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277654"/>
            <a:ext cx="11595100" cy="6186309"/>
          </a:xfrm>
          <a:prstGeom prst="rect">
            <a:avLst/>
          </a:prstGeom>
        </p:spPr>
        <p:txBody>
          <a:bodyPr wrap="square">
            <a:spAutoFit/>
          </a:bodyPr>
          <a:lstStyle/>
          <a:p>
            <a:r>
              <a:rPr lang="en-US" dirty="0"/>
              <a:t>take my kids to church</a:t>
            </a:r>
            <a:r>
              <a:rPr lang="en-US" dirty="0" smtClean="0"/>
              <a:t>.”</a:t>
            </a:r>
          </a:p>
          <a:p>
            <a:pPr indent="363538"/>
            <a:endParaRPr lang="en-US" dirty="0"/>
          </a:p>
          <a:p>
            <a:pPr indent="363538"/>
            <a:r>
              <a:rPr lang="en-US" dirty="0"/>
              <a:t>The three children looked at each other with excitement. They loved Auntie, and they were eager to go to church with her.</a:t>
            </a:r>
          </a:p>
          <a:p>
            <a:pPr indent="363538"/>
            <a:endParaRPr lang="en-US" dirty="0"/>
          </a:p>
          <a:p>
            <a:pPr indent="363538"/>
            <a:r>
              <a:rPr lang="en-US" dirty="0"/>
              <a:t>Auntie picked up the children on Sabbath morning. The two girls, 10-year-old Ye-rim [YEH heh-REEM] and 7-year-old Sion, [see-ON] and their 6-year-old brother, </a:t>
            </a:r>
            <a:r>
              <a:rPr lang="en-US" dirty="0" err="1"/>
              <a:t>Chea</a:t>
            </a:r>
            <a:r>
              <a:rPr lang="en-US" dirty="0"/>
              <a:t>-Hwan, [CHEE-ah HWAHN] had never been to church before, and they loved it! They learned happy songs, they listened to interesting stories, and they learned to pray to God.</a:t>
            </a:r>
          </a:p>
          <a:p>
            <a:pPr indent="363538"/>
            <a:endParaRPr lang="en-US" dirty="0"/>
          </a:p>
          <a:p>
            <a:pPr indent="363538"/>
            <a:r>
              <a:rPr lang="en-US" dirty="0"/>
              <a:t>The three children loved church so much that they told their friends about it. Then their friends also wanted to go to church on Sabbath. Before long, the three children were bringing eight friends to church every Sabbath. Auntie didn’t have enough room in her car for all of them, so she asked Mom if she could help drive children in her car. Mom agreed, and so it was that Mom also started to go to church every Sabbath.</a:t>
            </a:r>
          </a:p>
          <a:p>
            <a:pPr indent="363538"/>
            <a:endParaRPr lang="en-US" dirty="0"/>
          </a:p>
          <a:p>
            <a:pPr indent="363538"/>
            <a:r>
              <a:rPr lang="en-US" dirty="0"/>
              <a:t>One Sabbath, Auntie learned that the children were praying to God on their own at home. They prayed when they woke up in the morning, saying, “We thank You, God, for giving us this day and for giving us good health.” At night, when they went to bed, they prayed, “Thank You, God, for giving us a great day.” Auntie was so happy! The children who had not known God were now praying to Him every day.</a:t>
            </a:r>
          </a:p>
          <a:p>
            <a:pPr indent="363538"/>
            <a:endParaRPr lang="en-US" dirty="0"/>
          </a:p>
          <a:p>
            <a:pPr indent="363538"/>
            <a:r>
              <a:rPr lang="en-US" dirty="0"/>
              <a:t>When Mom saw the children praying, she began to think more about God.</a:t>
            </a:r>
          </a:p>
          <a:p>
            <a:pPr indent="363538"/>
            <a:endParaRPr lang="en-US" dirty="0"/>
          </a:p>
          <a:p>
            <a:pPr indent="363538"/>
            <a:r>
              <a:rPr lang="en-US" dirty="0"/>
              <a:t>Auntie asked her, “Can we study the Bible together</a:t>
            </a:r>
            <a:r>
              <a:rPr lang="en-US" dirty="0" smtClean="0"/>
              <a:t>?”</a:t>
            </a:r>
            <a:endParaRPr lang="en-US" dirty="0"/>
          </a:p>
        </p:txBody>
      </p:sp>
    </p:spTree>
    <p:extLst>
      <p:ext uri="{BB962C8B-B14F-4D97-AF65-F5344CB8AC3E}">
        <p14:creationId xmlns:p14="http://schemas.microsoft.com/office/powerpoint/2010/main" val="3724109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323404"/>
            <a:ext cx="11518900" cy="6186309"/>
          </a:xfrm>
          <a:prstGeom prst="rect">
            <a:avLst/>
          </a:prstGeom>
        </p:spPr>
        <p:txBody>
          <a:bodyPr wrap="square">
            <a:spAutoFit/>
          </a:bodyPr>
          <a:lstStyle/>
          <a:p>
            <a:pPr indent="363538"/>
            <a:r>
              <a:rPr lang="en-US" dirty="0"/>
              <a:t>On Sabbath morning, she excitedly told everyone, “My son is playing the violin up front today</a:t>
            </a:r>
            <a:r>
              <a:rPr lang="en-US" dirty="0" smtClean="0"/>
              <a:t>.”</a:t>
            </a:r>
          </a:p>
          <a:p>
            <a:pPr indent="363538"/>
            <a:endParaRPr lang="en-US" dirty="0"/>
          </a:p>
          <a:p>
            <a:pPr indent="363538"/>
            <a:r>
              <a:rPr lang="en-US" dirty="0" smtClean="0"/>
              <a:t>But </a:t>
            </a:r>
            <a:r>
              <a:rPr lang="en-US" dirty="0" err="1"/>
              <a:t>Tamir</a:t>
            </a:r>
            <a:r>
              <a:rPr lang="en-US" dirty="0"/>
              <a:t> wasn’t so happy. His hands began sweating. His neck began sweating. His face began sweating. He was scared about playing in front of a crowd. He thought, “No, no, no! I don’t want to play the violin anymore. I want to go home.”</a:t>
            </a:r>
          </a:p>
          <a:p>
            <a:pPr indent="363538"/>
            <a:endParaRPr lang="en-US" dirty="0"/>
          </a:p>
          <a:p>
            <a:pPr indent="363538"/>
            <a:r>
              <a:rPr lang="en-US" dirty="0"/>
              <a:t>Dad saw that the boy was nervous. “Don’t worry,” he said. “Jesus will help you.”</a:t>
            </a:r>
          </a:p>
          <a:p>
            <a:pPr indent="363538"/>
            <a:endParaRPr lang="en-US" dirty="0"/>
          </a:p>
          <a:p>
            <a:pPr indent="363538"/>
            <a:r>
              <a:rPr lang="en-US" dirty="0" err="1"/>
              <a:t>Tamir</a:t>
            </a:r>
            <a:r>
              <a:rPr lang="en-US" dirty="0"/>
              <a:t> knew that Dad was right. He wondered why he hadn’t thought about that first. He silently prayed, “God, please help me not to be scared of the people when I play the violin. Please bless me.”</a:t>
            </a:r>
          </a:p>
          <a:p>
            <a:pPr indent="363538"/>
            <a:endParaRPr lang="en-US" dirty="0"/>
          </a:p>
          <a:p>
            <a:pPr indent="363538"/>
            <a:r>
              <a:rPr lang="en-US" dirty="0"/>
              <a:t>Then he played in front of all those people. He wasn’t scared. His face wasn’t sweating. His neck wasn’t sweating. His hands weren’t sweating. Happy butterflies filled his tummy. He felt good! When he finished, everyone was so happy. </a:t>
            </a:r>
            <a:endParaRPr lang="en-US" dirty="0" smtClean="0"/>
          </a:p>
          <a:p>
            <a:pPr indent="363538"/>
            <a:endParaRPr lang="en-US" dirty="0"/>
          </a:p>
          <a:p>
            <a:pPr indent="363538"/>
            <a:r>
              <a:rPr lang="en-US" dirty="0" smtClean="0"/>
              <a:t>“</a:t>
            </a:r>
            <a:r>
              <a:rPr lang="en-US" dirty="0"/>
              <a:t>Wow, you are a good player,” someone said. </a:t>
            </a:r>
            <a:endParaRPr lang="en-US" dirty="0" smtClean="0"/>
          </a:p>
          <a:p>
            <a:pPr indent="363538"/>
            <a:endParaRPr lang="en-US" dirty="0"/>
          </a:p>
          <a:p>
            <a:pPr indent="363538"/>
            <a:r>
              <a:rPr lang="en-US" dirty="0" smtClean="0"/>
              <a:t>“</a:t>
            </a:r>
            <a:r>
              <a:rPr lang="en-US" dirty="0"/>
              <a:t>One day, you’ll be famous,” someone else said.</a:t>
            </a:r>
          </a:p>
          <a:p>
            <a:pPr indent="363538"/>
            <a:endParaRPr lang="en-US" dirty="0"/>
          </a:p>
          <a:p>
            <a:pPr indent="363538"/>
            <a:r>
              <a:rPr lang="en-US" dirty="0" err="1"/>
              <a:t>Tamir</a:t>
            </a:r>
            <a:r>
              <a:rPr lang="en-US" dirty="0"/>
              <a:t> knew that God had helped him.</a:t>
            </a:r>
          </a:p>
          <a:p>
            <a:pPr indent="363538"/>
            <a:endParaRPr lang="en-US" dirty="0"/>
          </a:p>
          <a:p>
            <a:pPr indent="363538"/>
            <a:r>
              <a:rPr lang="en-US" dirty="0"/>
              <a:t>To play well, </a:t>
            </a:r>
            <a:r>
              <a:rPr lang="en-US" dirty="0" err="1"/>
              <a:t>Tamir</a:t>
            </a:r>
            <a:r>
              <a:rPr lang="en-US" dirty="0"/>
              <a:t> needs to practice every day, and he needs to pray every day. </a:t>
            </a:r>
            <a:r>
              <a:rPr lang="en-US" dirty="0" err="1"/>
              <a:t>Tamir</a:t>
            </a:r>
            <a:r>
              <a:rPr lang="en-US" dirty="0"/>
              <a:t> wants to represent Mongolia and God before the world. He wants happy butterflies in fill his tummy all the time</a:t>
            </a:r>
            <a:r>
              <a:rPr lang="en-US" dirty="0" smtClean="0"/>
              <a:t>.</a:t>
            </a:r>
            <a:endParaRPr lang="en-US" dirty="0" smtClean="0"/>
          </a:p>
        </p:txBody>
      </p:sp>
    </p:spTree>
    <p:extLst>
      <p:ext uri="{BB962C8B-B14F-4D97-AF65-F5344CB8AC3E}">
        <p14:creationId xmlns:p14="http://schemas.microsoft.com/office/powerpoint/2010/main" val="3944355611"/>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331044"/>
            <a:ext cx="11544300" cy="3970318"/>
          </a:xfrm>
          <a:prstGeom prst="rect">
            <a:avLst/>
          </a:prstGeom>
        </p:spPr>
        <p:txBody>
          <a:bodyPr wrap="square">
            <a:spAutoFit/>
          </a:bodyPr>
          <a:lstStyle/>
          <a:p>
            <a:pPr indent="363538"/>
            <a:r>
              <a:rPr lang="en-US" dirty="0"/>
              <a:t>“Yes,” Mom said.</a:t>
            </a:r>
          </a:p>
          <a:p>
            <a:pPr indent="363538"/>
            <a:endParaRPr lang="en-US" dirty="0"/>
          </a:p>
          <a:p>
            <a:pPr indent="363538"/>
            <a:r>
              <a:rPr lang="en-US" dirty="0"/>
              <a:t>So, Mom and Auntie started studying the Bible together. Then Mom began opening the Bible at home and teaching her children about God. She even helped lead out in the children’s activities at church.</a:t>
            </a:r>
          </a:p>
          <a:p>
            <a:pPr indent="363538"/>
            <a:endParaRPr lang="en-US" dirty="0"/>
          </a:p>
          <a:p>
            <a:pPr indent="363538"/>
            <a:r>
              <a:rPr lang="en-US" dirty="0"/>
              <a:t>Before long, Dad changed his mind about God. While he still didn’t want to go to church on Sabbath, he was happy that Mom and the children were going. Their life had become a lot happier ever since the children and Mom had started to get to know God. </a:t>
            </a:r>
          </a:p>
          <a:p>
            <a:pPr indent="363538"/>
            <a:endParaRPr lang="en-US" dirty="0"/>
          </a:p>
          <a:p>
            <a:pPr indent="363538"/>
            <a:r>
              <a:rPr lang="en-US" dirty="0"/>
              <a:t>Pray for Dad and the rest of the family as they get to know God better. Part of your Thirteenth Sabbath Offering this quarter will go to two projects in South Korea that will help many people get to know God better. Thank you for planning a generous offering on March 29.</a:t>
            </a:r>
            <a:endParaRPr lang="en-US" dirty="0"/>
          </a:p>
          <a:p>
            <a:pPr indent="363538"/>
            <a:endParaRPr lang="en-US" dirty="0" smtClean="0"/>
          </a:p>
          <a:p>
            <a:pPr indent="363538" algn="r"/>
            <a:r>
              <a:rPr lang="en-US" dirty="0" smtClean="0"/>
              <a:t>By Andrew McChesney</a:t>
            </a:r>
            <a:endParaRPr lang="en-AU" dirty="0"/>
          </a:p>
        </p:txBody>
      </p:sp>
    </p:spTree>
    <p:extLst>
      <p:ext uri="{BB962C8B-B14F-4D97-AF65-F5344CB8AC3E}">
        <p14:creationId xmlns:p14="http://schemas.microsoft.com/office/powerpoint/2010/main" val="39198393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32" y="534430"/>
            <a:ext cx="6000917" cy="5642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2397670" y="5884144"/>
            <a:ext cx="2650085"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Haon</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and Sion</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TextBox 9"/>
          <p:cNvSpPr txBox="1"/>
          <p:nvPr/>
        </p:nvSpPr>
        <p:spPr>
          <a:xfrm>
            <a:off x="-1382939" y="165100"/>
            <a:ext cx="1014830" cy="369332"/>
          </a:xfrm>
          <a:prstGeom prst="rect">
            <a:avLst/>
          </a:prstGeom>
          <a:noFill/>
        </p:spPr>
        <p:txBody>
          <a:bodyPr wrap="none" rtlCol="0">
            <a:spAutoFit/>
          </a:bodyPr>
          <a:lstStyle/>
          <a:p>
            <a:r>
              <a:rPr lang="en-AU" b="1" dirty="0" smtClean="0">
                <a:solidFill>
                  <a:srgbClr val="086BA4"/>
                </a:solidFill>
              </a:rPr>
              <a:t>Week 10</a:t>
            </a:r>
            <a:endParaRPr lang="en-AU" b="1" dirty="0">
              <a:solidFill>
                <a:srgbClr val="086BA4"/>
              </a:solidFill>
            </a:endParaRPr>
          </a:p>
        </p:txBody>
      </p:sp>
      <p:sp>
        <p:nvSpPr>
          <p:cNvPr id="15" name="Rectangle 14"/>
          <p:cNvSpPr/>
          <p:nvPr/>
        </p:nvSpPr>
        <p:spPr>
          <a:xfrm>
            <a:off x="6661149" y="1403400"/>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Bugs, Lizards</a:t>
            </a:r>
          </a:p>
          <a:p>
            <a:pPr algn="ctr"/>
            <a:r>
              <a:rPr lang="en-US" sz="5400" b="1"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And Cats</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pic>
        <p:nvPicPr>
          <p:cNvPr id="12" name="Picture 4" descr="South korea flag vect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355"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TextBox 12"/>
          <p:cNvSpPr txBox="1"/>
          <p:nvPr/>
        </p:nvSpPr>
        <p:spPr>
          <a:xfrm>
            <a:off x="6457950" y="887413"/>
            <a:ext cx="1764695" cy="369332"/>
          </a:xfrm>
          <a:prstGeom prst="rect">
            <a:avLst/>
          </a:prstGeom>
          <a:noFill/>
        </p:spPr>
        <p:txBody>
          <a:bodyPr wrap="square" rtlCol="0">
            <a:spAutoFit/>
          </a:bodyPr>
          <a:lstStyle/>
          <a:p>
            <a:pPr algn="r"/>
            <a:r>
              <a:rPr lang="en-AU" b="1" dirty="0" smtClean="0"/>
              <a:t>SOUTH KOREA</a:t>
            </a:r>
            <a:endParaRPr lang="en-AU" b="1" dirty="0"/>
          </a:p>
        </p:txBody>
      </p:sp>
      <p:sp>
        <p:nvSpPr>
          <p:cNvPr id="16" name="TextBox 15"/>
          <p:cNvSpPr txBox="1"/>
          <p:nvPr/>
        </p:nvSpPr>
        <p:spPr>
          <a:xfrm>
            <a:off x="8597900" y="887413"/>
            <a:ext cx="1524000" cy="369332"/>
          </a:xfrm>
          <a:prstGeom prst="rect">
            <a:avLst/>
          </a:prstGeom>
          <a:noFill/>
        </p:spPr>
        <p:txBody>
          <a:bodyPr wrap="square" rtlCol="0">
            <a:spAutoFit/>
          </a:bodyPr>
          <a:lstStyle/>
          <a:p>
            <a:r>
              <a:rPr lang="en-AU" b="1" dirty="0" smtClean="0"/>
              <a:t>March 8</a:t>
            </a:r>
            <a:endParaRPr lang="en-AU" b="1" dirty="0"/>
          </a:p>
        </p:txBody>
      </p:sp>
    </p:spTree>
    <p:extLst>
      <p:ext uri="{BB962C8B-B14F-4D97-AF65-F5344CB8AC3E}">
        <p14:creationId xmlns:p14="http://schemas.microsoft.com/office/powerpoint/2010/main" val="33156976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330349"/>
            <a:ext cx="11557000" cy="6186309"/>
          </a:xfrm>
          <a:prstGeom prst="rect">
            <a:avLst/>
          </a:prstGeom>
          <a:noFill/>
        </p:spPr>
        <p:txBody>
          <a:bodyPr wrap="square">
            <a:spAutoFit/>
          </a:bodyPr>
          <a:lstStyle/>
          <a:p>
            <a:pPr indent="363538"/>
            <a:r>
              <a:rPr lang="en-US" dirty="0"/>
              <a:t>Five-year-old </a:t>
            </a:r>
            <a:r>
              <a:rPr lang="en-US" dirty="0" err="1"/>
              <a:t>Haon</a:t>
            </a:r>
            <a:r>
              <a:rPr lang="en-US" dirty="0"/>
              <a:t> [HA-on] and 4-year-old Sion [see-ON] were two sisters living in South Korea. They loved playing with their 5-year-old neighbor friend, a girl named </a:t>
            </a:r>
            <a:r>
              <a:rPr lang="en-US" dirty="0" err="1"/>
              <a:t>Jooyoung</a:t>
            </a:r>
            <a:r>
              <a:rPr lang="en-US" dirty="0"/>
              <a:t>. [ZOO-young] When the three little girls got together, they had big adventures.</a:t>
            </a:r>
          </a:p>
          <a:p>
            <a:pPr indent="363538"/>
            <a:endParaRPr lang="en-US" dirty="0"/>
          </a:p>
          <a:p>
            <a:pPr indent="363538"/>
            <a:r>
              <a:rPr lang="en-US" dirty="0"/>
              <a:t>Now some girls might be scared of insects and lizards. But not these girls. They had no fear of any creature, big or small.</a:t>
            </a:r>
          </a:p>
          <a:p>
            <a:pPr indent="363538"/>
            <a:endParaRPr lang="en-US" dirty="0"/>
          </a:p>
          <a:p>
            <a:pPr indent="363538"/>
            <a:r>
              <a:rPr lang="en-US" dirty="0"/>
              <a:t>One of the girls’ favorite activities was catching flies and bugs and putting them into a jar. All around their apartment building they went, hunting high and low for flies and bugs.</a:t>
            </a:r>
          </a:p>
          <a:p>
            <a:pPr indent="363538"/>
            <a:endParaRPr lang="en-US" dirty="0"/>
          </a:p>
          <a:p>
            <a:pPr indent="363538"/>
            <a:r>
              <a:rPr lang="en-US" dirty="0"/>
              <a:t>When </a:t>
            </a:r>
            <a:r>
              <a:rPr lang="en-US" dirty="0" err="1"/>
              <a:t>Haon</a:t>
            </a:r>
            <a:r>
              <a:rPr lang="en-US" dirty="0"/>
              <a:t>, Sion, and </a:t>
            </a:r>
            <a:r>
              <a:rPr lang="en-US" dirty="0" err="1"/>
              <a:t>Jooyoung</a:t>
            </a:r>
            <a:r>
              <a:rPr lang="en-US" dirty="0"/>
              <a:t> had caught enough flies and bugs, they looked for a lizard. All around their apartment building they went, hunting high and low for a lizard.</a:t>
            </a:r>
          </a:p>
          <a:p>
            <a:pPr indent="363538"/>
            <a:endParaRPr lang="en-US" dirty="0"/>
          </a:p>
          <a:p>
            <a:pPr indent="363538"/>
            <a:r>
              <a:rPr lang="en-US" dirty="0"/>
              <a:t>What do you think that the girls did when they captured a lizard? They fed it a delicious meal of flies and bugs, of course! Then they released the lizard to resume its interrupted journey across an apartment building wall.</a:t>
            </a:r>
          </a:p>
          <a:p>
            <a:pPr indent="363538"/>
            <a:endParaRPr lang="en-US" dirty="0"/>
          </a:p>
          <a:p>
            <a:pPr indent="363538"/>
            <a:r>
              <a:rPr lang="en-US" dirty="0" err="1"/>
              <a:t>Haon</a:t>
            </a:r>
            <a:r>
              <a:rPr lang="en-US" dirty="0"/>
              <a:t> and Sion would have liked to bring the lizard and the flies and bugs into their apartment. But Mom wouldn’t let them. She said lizards, flies, and bugs belonged outdoors.</a:t>
            </a:r>
          </a:p>
          <a:p>
            <a:pPr indent="363538"/>
            <a:endParaRPr lang="en-US" dirty="0"/>
          </a:p>
          <a:p>
            <a:pPr indent="363538"/>
            <a:r>
              <a:rPr lang="en-US" dirty="0"/>
              <a:t>Mom also said cats belonged outdoors. Several stray cats with no home lived in the garden outside the apartment building. </a:t>
            </a:r>
            <a:r>
              <a:rPr lang="en-US" dirty="0" err="1"/>
              <a:t>Haon</a:t>
            </a:r>
            <a:r>
              <a:rPr lang="en-US" dirty="0"/>
              <a:t>, Sion, and </a:t>
            </a:r>
            <a:r>
              <a:rPr lang="en-US" dirty="0" err="1"/>
              <a:t>Jooyoung</a:t>
            </a:r>
            <a:r>
              <a:rPr lang="en-US" dirty="0"/>
              <a:t> enjoyed petting them, talking to them, and feeding them.</a:t>
            </a:r>
          </a:p>
          <a:p>
            <a:pPr indent="363538"/>
            <a:endParaRPr lang="en-US" dirty="0"/>
          </a:p>
        </p:txBody>
      </p:sp>
    </p:spTree>
    <p:extLst>
      <p:ext uri="{BB962C8B-B14F-4D97-AF65-F5344CB8AC3E}">
        <p14:creationId xmlns:p14="http://schemas.microsoft.com/office/powerpoint/2010/main" val="14861353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21251"/>
            <a:ext cx="11531600" cy="6186309"/>
          </a:xfrm>
          <a:prstGeom prst="rect">
            <a:avLst/>
          </a:prstGeom>
          <a:noFill/>
        </p:spPr>
        <p:txBody>
          <a:bodyPr wrap="square">
            <a:spAutoFit/>
          </a:bodyPr>
          <a:lstStyle/>
          <a:p>
            <a:pPr indent="363538"/>
            <a:r>
              <a:rPr lang="en-US" dirty="0"/>
              <a:t>What do you think that the girls fed the stray cats? No, not lizards or flies or bugs! They fed the cats tuna that Mom gave them from a can, of course.</a:t>
            </a:r>
          </a:p>
          <a:p>
            <a:pPr indent="363538"/>
            <a:endParaRPr lang="en-US" dirty="0"/>
          </a:p>
          <a:p>
            <a:pPr indent="363538"/>
            <a:r>
              <a:rPr lang="en-US" dirty="0"/>
              <a:t>Mom didn’t allow flies, bugs, lizards, and stray cats in the apartment. But she did make an exception for a baby bird. Once, the girls found a baby sparrow that was shivering with cold after falling out of its mother’s nest. Mom allowed the girls to bring it into the apartment to warm up in a box. Then they returned the baby sparrow to its mother.</a:t>
            </a:r>
          </a:p>
          <a:p>
            <a:pPr indent="363538"/>
            <a:endParaRPr lang="en-US" dirty="0"/>
          </a:p>
          <a:p>
            <a:pPr indent="363538"/>
            <a:r>
              <a:rPr lang="en-US" dirty="0" err="1"/>
              <a:t>Haon</a:t>
            </a:r>
            <a:r>
              <a:rPr lang="en-US" dirty="0"/>
              <a:t>, Sion, and </a:t>
            </a:r>
            <a:r>
              <a:rPr lang="en-US" dirty="0" err="1"/>
              <a:t>Jooyoung</a:t>
            </a:r>
            <a:r>
              <a:rPr lang="en-US" dirty="0"/>
              <a:t> were the best of friends. They loved to play, and they loved animals. But they had one big difference. </a:t>
            </a:r>
            <a:r>
              <a:rPr lang="en-US" dirty="0" err="1"/>
              <a:t>Haon</a:t>
            </a:r>
            <a:r>
              <a:rPr lang="en-US" dirty="0"/>
              <a:t> and Sion also loved Jesus, but </a:t>
            </a:r>
            <a:r>
              <a:rPr lang="en-US" dirty="0" err="1"/>
              <a:t>Jooyoung</a:t>
            </a:r>
            <a:r>
              <a:rPr lang="en-US" dirty="0"/>
              <a:t> had never heard of Jesus. </a:t>
            </a:r>
            <a:r>
              <a:rPr lang="en-US" dirty="0" err="1"/>
              <a:t>Haon</a:t>
            </a:r>
            <a:r>
              <a:rPr lang="en-US" dirty="0"/>
              <a:t> and Sion were waiting for Jesus to come and take His children to heaven. </a:t>
            </a:r>
            <a:r>
              <a:rPr lang="en-US" dirty="0" err="1"/>
              <a:t>Jooyoung</a:t>
            </a:r>
            <a:r>
              <a:rPr lang="en-US" dirty="0"/>
              <a:t> had never heard that Jesus would come and take people to heaven. </a:t>
            </a:r>
            <a:r>
              <a:rPr lang="en-US" dirty="0" err="1"/>
              <a:t>Haon</a:t>
            </a:r>
            <a:r>
              <a:rPr lang="en-US" dirty="0"/>
              <a:t> and Sion wanted their friend to know and love Jesus. They began praying every night for her and her family to know Him. The girls couldn’t bear the thought of not playing with their dear friend in heaven.</a:t>
            </a:r>
          </a:p>
          <a:p>
            <a:pPr indent="363538"/>
            <a:endParaRPr lang="en-US" dirty="0"/>
          </a:p>
          <a:p>
            <a:pPr indent="363538"/>
            <a:r>
              <a:rPr lang="en-US" dirty="0"/>
              <a:t>Then the girls grew older and started to go to school. They didn’t have as much time to play. One Sabbath morning, </a:t>
            </a:r>
            <a:r>
              <a:rPr lang="en-US" dirty="0" err="1"/>
              <a:t>Jooyoung</a:t>
            </a:r>
            <a:r>
              <a:rPr lang="en-US" dirty="0"/>
              <a:t> knocked on her friends’ door.</a:t>
            </a:r>
          </a:p>
          <a:p>
            <a:pPr indent="363538"/>
            <a:endParaRPr lang="en-US" dirty="0"/>
          </a:p>
          <a:p>
            <a:pPr indent="363538"/>
            <a:r>
              <a:rPr lang="en-US" dirty="0"/>
              <a:t>“Can we play at your place today?” she asked.</a:t>
            </a:r>
          </a:p>
          <a:p>
            <a:pPr indent="363538"/>
            <a:endParaRPr lang="en-US" dirty="0"/>
          </a:p>
          <a:p>
            <a:pPr indent="363538"/>
            <a:r>
              <a:rPr lang="en-US" dirty="0"/>
              <a:t>“We can’t play here today because we are going to church,” </a:t>
            </a:r>
            <a:r>
              <a:rPr lang="en-US" dirty="0" err="1"/>
              <a:t>Haon</a:t>
            </a:r>
            <a:r>
              <a:rPr lang="en-US" dirty="0"/>
              <a:t> said.</a:t>
            </a:r>
          </a:p>
          <a:p>
            <a:pPr indent="363538"/>
            <a:endParaRPr lang="en-US" dirty="0"/>
          </a:p>
          <a:p>
            <a:pPr indent="363538"/>
            <a:r>
              <a:rPr lang="en-US" dirty="0"/>
              <a:t>“It would be great if we could go together to church,” Sion said.</a:t>
            </a:r>
          </a:p>
          <a:p>
            <a:pPr indent="363538"/>
            <a:endParaRPr lang="en-US" dirty="0"/>
          </a:p>
        </p:txBody>
      </p:sp>
    </p:spTree>
    <p:extLst>
      <p:ext uri="{BB962C8B-B14F-4D97-AF65-F5344CB8AC3E}">
        <p14:creationId xmlns:p14="http://schemas.microsoft.com/office/powerpoint/2010/main" val="41252369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21251"/>
            <a:ext cx="11531600" cy="3416320"/>
          </a:xfrm>
          <a:prstGeom prst="rect">
            <a:avLst/>
          </a:prstGeom>
          <a:noFill/>
        </p:spPr>
        <p:txBody>
          <a:bodyPr wrap="square">
            <a:spAutoFit/>
          </a:bodyPr>
          <a:lstStyle/>
          <a:p>
            <a:pPr indent="363538"/>
            <a:r>
              <a:rPr lang="en-US" dirty="0" err="1"/>
              <a:t>Jooyoung</a:t>
            </a:r>
            <a:r>
              <a:rPr lang="en-US" dirty="0"/>
              <a:t> couldn’t go that day. But she kept coming over on Sabbath mornings, and her friends kept inviting her to church. One Sabbath morning, she agreed to go to church. </a:t>
            </a:r>
            <a:r>
              <a:rPr lang="en-US" dirty="0" err="1"/>
              <a:t>Haon</a:t>
            </a:r>
            <a:r>
              <a:rPr lang="en-US" dirty="0"/>
              <a:t> and Sion were overjoyed! It was an answer to their prayers. They had prayed every night for two years for </a:t>
            </a:r>
            <a:r>
              <a:rPr lang="en-US" dirty="0" err="1"/>
              <a:t>Jooyoung</a:t>
            </a:r>
            <a:r>
              <a:rPr lang="en-US" dirty="0"/>
              <a:t> to know Jesus.</a:t>
            </a:r>
          </a:p>
          <a:p>
            <a:pPr indent="363538"/>
            <a:endParaRPr lang="en-US" dirty="0"/>
          </a:p>
          <a:p>
            <a:pPr indent="363538"/>
            <a:r>
              <a:rPr lang="en-US" dirty="0"/>
              <a:t>Today, </a:t>
            </a:r>
            <a:r>
              <a:rPr lang="en-US" dirty="0" err="1"/>
              <a:t>Haon</a:t>
            </a:r>
            <a:r>
              <a:rPr lang="en-US" dirty="0"/>
              <a:t> is 13, and Sion is 12. </a:t>
            </a:r>
            <a:r>
              <a:rPr lang="en-US" dirty="0" err="1"/>
              <a:t>Jooyoung</a:t>
            </a:r>
            <a:r>
              <a:rPr lang="en-US" dirty="0"/>
              <a:t> is 13, and she has been going to church with them every Sabbath for six years. The girls are also Pathfinders, and they look forward to playing with insects, lizards, and cats in heaven one day.</a:t>
            </a:r>
          </a:p>
          <a:p>
            <a:pPr indent="363538"/>
            <a:endParaRPr lang="en-US" dirty="0"/>
          </a:p>
          <a:p>
            <a:pPr indent="363538"/>
            <a:r>
              <a:rPr lang="en-US" dirty="0"/>
              <a:t>Pray for </a:t>
            </a:r>
            <a:r>
              <a:rPr lang="en-US" dirty="0" err="1"/>
              <a:t>Jooyoung’s</a:t>
            </a:r>
            <a:r>
              <a:rPr lang="en-US" dirty="0"/>
              <a:t> family to also know Jesus. Part of your Thirteenth Sabbath Offering this quarter will go to two projects in South Korea that will help people to know Jesus. Thank you for planning a generous offering on March 29</a:t>
            </a:r>
            <a:r>
              <a:rPr lang="en-US" dirty="0" smtClean="0"/>
              <a:t>.</a:t>
            </a:r>
          </a:p>
          <a:p>
            <a:pPr indent="363538"/>
            <a:endParaRPr lang="en-US" dirty="0"/>
          </a:p>
          <a:p>
            <a:pPr indent="363538"/>
            <a:endParaRPr lang="en-US" dirty="0"/>
          </a:p>
          <a:p>
            <a:pPr indent="363538" algn="r"/>
            <a:r>
              <a:rPr lang="en-US" dirty="0"/>
              <a:t>By Andrew McChesney</a:t>
            </a:r>
          </a:p>
        </p:txBody>
      </p:sp>
    </p:spTree>
    <p:extLst>
      <p:ext uri="{BB962C8B-B14F-4D97-AF65-F5344CB8AC3E}">
        <p14:creationId xmlns:p14="http://schemas.microsoft.com/office/powerpoint/2010/main" val="37856593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232" y="616466"/>
            <a:ext cx="6197327" cy="5826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3178842" y="5884144"/>
            <a:ext cx="1087734"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Onyu</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TextBox 9"/>
          <p:cNvSpPr txBox="1"/>
          <p:nvPr/>
        </p:nvSpPr>
        <p:spPr>
          <a:xfrm>
            <a:off x="-1382940" y="165100"/>
            <a:ext cx="1014830" cy="369332"/>
          </a:xfrm>
          <a:prstGeom prst="rect">
            <a:avLst/>
          </a:prstGeom>
          <a:noFill/>
        </p:spPr>
        <p:txBody>
          <a:bodyPr wrap="none" rtlCol="0">
            <a:spAutoFit/>
          </a:bodyPr>
          <a:lstStyle/>
          <a:p>
            <a:r>
              <a:rPr lang="en-AU" b="1" dirty="0" smtClean="0">
                <a:solidFill>
                  <a:srgbClr val="086BA4"/>
                </a:solidFill>
              </a:rPr>
              <a:t>Week 11</a:t>
            </a:r>
            <a:endParaRPr lang="en-AU" b="1" dirty="0">
              <a:solidFill>
                <a:srgbClr val="086BA4"/>
              </a:solidFill>
            </a:endParaRPr>
          </a:p>
        </p:txBody>
      </p:sp>
      <p:sp>
        <p:nvSpPr>
          <p:cNvPr id="15" name="Rectangle 14"/>
          <p:cNvSpPr/>
          <p:nvPr/>
        </p:nvSpPr>
        <p:spPr>
          <a:xfrm>
            <a:off x="6661150" y="1838829"/>
            <a:ext cx="4940299" cy="923330"/>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Not Giving Up</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pic>
        <p:nvPicPr>
          <p:cNvPr id="11" name="Picture 4" descr="South korea flag vect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355"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TextBox 12"/>
          <p:cNvSpPr txBox="1"/>
          <p:nvPr/>
        </p:nvSpPr>
        <p:spPr>
          <a:xfrm>
            <a:off x="6457950" y="887413"/>
            <a:ext cx="1764695" cy="369332"/>
          </a:xfrm>
          <a:prstGeom prst="rect">
            <a:avLst/>
          </a:prstGeom>
          <a:noFill/>
        </p:spPr>
        <p:txBody>
          <a:bodyPr wrap="square" rtlCol="0">
            <a:spAutoFit/>
          </a:bodyPr>
          <a:lstStyle/>
          <a:p>
            <a:pPr algn="r"/>
            <a:r>
              <a:rPr lang="en-AU" b="1" dirty="0" smtClean="0"/>
              <a:t>SOUTH KOREA</a:t>
            </a:r>
            <a:endParaRPr lang="en-AU" b="1" dirty="0"/>
          </a:p>
        </p:txBody>
      </p:sp>
      <p:sp>
        <p:nvSpPr>
          <p:cNvPr id="16" name="TextBox 15"/>
          <p:cNvSpPr txBox="1"/>
          <p:nvPr/>
        </p:nvSpPr>
        <p:spPr>
          <a:xfrm>
            <a:off x="8597900" y="887413"/>
            <a:ext cx="1524000" cy="369332"/>
          </a:xfrm>
          <a:prstGeom prst="rect">
            <a:avLst/>
          </a:prstGeom>
          <a:noFill/>
        </p:spPr>
        <p:txBody>
          <a:bodyPr wrap="square" rtlCol="0">
            <a:spAutoFit/>
          </a:bodyPr>
          <a:lstStyle/>
          <a:p>
            <a:r>
              <a:rPr lang="en-AU" b="1" dirty="0" smtClean="0"/>
              <a:t>March 15</a:t>
            </a:r>
            <a:endParaRPr lang="en-AU" b="1" dirty="0"/>
          </a:p>
        </p:txBody>
      </p:sp>
    </p:spTree>
    <p:extLst>
      <p:ext uri="{BB962C8B-B14F-4D97-AF65-F5344CB8AC3E}">
        <p14:creationId xmlns:p14="http://schemas.microsoft.com/office/powerpoint/2010/main" val="21372612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21251"/>
            <a:ext cx="11531600" cy="6186309"/>
          </a:xfrm>
          <a:prstGeom prst="rect">
            <a:avLst/>
          </a:prstGeom>
          <a:noFill/>
        </p:spPr>
        <p:txBody>
          <a:bodyPr wrap="square">
            <a:spAutoFit/>
          </a:bodyPr>
          <a:lstStyle/>
          <a:p>
            <a:pPr indent="363538"/>
            <a:r>
              <a:rPr lang="en-US" dirty="0"/>
              <a:t>Ten-year-old </a:t>
            </a:r>
            <a:r>
              <a:rPr lang="en-US" dirty="0" err="1"/>
              <a:t>Onyu</a:t>
            </a:r>
            <a:r>
              <a:rPr lang="en-US" dirty="0"/>
              <a:t> [o-</a:t>
            </a:r>
            <a:r>
              <a:rPr lang="en-US" dirty="0" err="1"/>
              <a:t>nyu</a:t>
            </a:r>
            <a:r>
              <a:rPr lang="en-US" dirty="0"/>
              <a:t>] is outgoing, and she likes to talk with friends at school. When she learned that her church was planning a Vacation Bible School, she was excited that she would have something new to talk about with her friends. She could invite them to the Vacation Bible School.</a:t>
            </a:r>
          </a:p>
          <a:p>
            <a:pPr indent="363538"/>
            <a:endParaRPr lang="en-US" dirty="0"/>
          </a:p>
          <a:p>
            <a:pPr indent="363538"/>
            <a:r>
              <a:rPr lang="en-US" dirty="0" err="1"/>
              <a:t>Onyu</a:t>
            </a:r>
            <a:r>
              <a:rPr lang="en-US" dirty="0"/>
              <a:t> goes to a Seventh-day Adventist school in South Korea. But many of her classmates come from families who do not believe in God.</a:t>
            </a:r>
          </a:p>
          <a:p>
            <a:pPr indent="363538"/>
            <a:endParaRPr lang="en-US" dirty="0"/>
          </a:p>
          <a:p>
            <a:pPr indent="363538"/>
            <a:r>
              <a:rPr lang="en-US" dirty="0"/>
              <a:t>So, at school lunchtime, </a:t>
            </a:r>
            <a:r>
              <a:rPr lang="en-US" dirty="0" err="1"/>
              <a:t>Onyu</a:t>
            </a:r>
            <a:r>
              <a:rPr lang="en-US" dirty="0"/>
              <a:t> stood up in front of all her classmates. She spoke up loudly so everyone could hear her.</a:t>
            </a:r>
          </a:p>
          <a:p>
            <a:pPr indent="363538"/>
            <a:endParaRPr lang="en-US" dirty="0"/>
          </a:p>
          <a:p>
            <a:pPr indent="363538"/>
            <a:r>
              <a:rPr lang="en-US" dirty="0"/>
              <a:t>“Is anyone interested in coming to my church?” she said. “We will have a good Vacation Bible School on Friday, Saturday, and Sunday. Do you have time?”</a:t>
            </a:r>
          </a:p>
          <a:p>
            <a:pPr indent="363538"/>
            <a:endParaRPr lang="en-US" dirty="0"/>
          </a:p>
          <a:p>
            <a:pPr indent="363538"/>
            <a:r>
              <a:rPr lang="en-US" dirty="0"/>
              <a:t>In her hand, she held four colorful fans that she had made. On each fan, she had written a personal invitation to the Vacation Bible School. She wanted to give the fans to anyone who wanted to go.</a:t>
            </a:r>
          </a:p>
          <a:p>
            <a:pPr indent="363538"/>
            <a:endParaRPr lang="en-US" dirty="0"/>
          </a:p>
          <a:p>
            <a:pPr indent="363538"/>
            <a:r>
              <a:rPr lang="en-US" dirty="0"/>
              <a:t>Many children said that they couldn’t go. They had to do homework, help with chores, or do other things.</a:t>
            </a:r>
          </a:p>
          <a:p>
            <a:pPr indent="363538"/>
            <a:endParaRPr lang="en-US" dirty="0"/>
          </a:p>
          <a:p>
            <a:pPr indent="363538"/>
            <a:r>
              <a:rPr lang="en-US" dirty="0"/>
              <a:t>But </a:t>
            </a:r>
            <a:r>
              <a:rPr lang="en-US" dirty="0" err="1"/>
              <a:t>Onyu</a:t>
            </a:r>
            <a:r>
              <a:rPr lang="en-US" dirty="0"/>
              <a:t> didn’t give up.</a:t>
            </a:r>
          </a:p>
          <a:p>
            <a:pPr indent="363538"/>
            <a:endParaRPr lang="en-US" dirty="0"/>
          </a:p>
          <a:p>
            <a:pPr indent="363538"/>
            <a:r>
              <a:rPr lang="en-US" dirty="0"/>
              <a:t>“Please come,” she said. “We are going to the swimming pool on Sunday. I would like you to go with me.”</a:t>
            </a:r>
          </a:p>
          <a:p>
            <a:pPr indent="363538"/>
            <a:endParaRPr lang="en-US" dirty="0"/>
          </a:p>
          <a:p>
            <a:pPr indent="363538"/>
            <a:r>
              <a:rPr lang="en-US" dirty="0"/>
              <a:t>Then two girls and a boy said that they would like to go. </a:t>
            </a:r>
            <a:r>
              <a:rPr lang="en-US" dirty="0" err="1"/>
              <a:t>Onyu</a:t>
            </a:r>
            <a:r>
              <a:rPr lang="en-US" dirty="0"/>
              <a:t> gave fans to each of them</a:t>
            </a:r>
            <a:r>
              <a:rPr lang="en-US" dirty="0" smtClean="0"/>
              <a:t>.</a:t>
            </a:r>
            <a:endParaRPr lang="en-US" dirty="0"/>
          </a:p>
        </p:txBody>
      </p:sp>
    </p:spTree>
    <p:extLst>
      <p:ext uri="{BB962C8B-B14F-4D97-AF65-F5344CB8AC3E}">
        <p14:creationId xmlns:p14="http://schemas.microsoft.com/office/powerpoint/2010/main" val="3213133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332750"/>
            <a:ext cx="11493500" cy="6186309"/>
          </a:xfrm>
          <a:prstGeom prst="rect">
            <a:avLst/>
          </a:prstGeom>
        </p:spPr>
        <p:txBody>
          <a:bodyPr wrap="square">
            <a:spAutoFit/>
          </a:bodyPr>
          <a:lstStyle/>
          <a:p>
            <a:pPr indent="363538"/>
            <a:r>
              <a:rPr lang="en-US" dirty="0"/>
              <a:t>The next day, one of the girls said that she couldn’t go. Her parents had told her that she was too busy. But the other girl and the boy said that their parents had given them permission to go.</a:t>
            </a:r>
          </a:p>
          <a:p>
            <a:pPr indent="363538"/>
            <a:endParaRPr lang="en-US" dirty="0"/>
          </a:p>
          <a:p>
            <a:pPr indent="363538"/>
            <a:r>
              <a:rPr lang="en-US" dirty="0" err="1"/>
              <a:t>Onyu</a:t>
            </a:r>
            <a:r>
              <a:rPr lang="en-US" dirty="0"/>
              <a:t> was so excited! She smiled as bright at the sun.</a:t>
            </a:r>
          </a:p>
          <a:p>
            <a:pPr indent="363538"/>
            <a:endParaRPr lang="en-US" dirty="0"/>
          </a:p>
          <a:p>
            <a:pPr indent="363538"/>
            <a:r>
              <a:rPr lang="en-US" dirty="0"/>
              <a:t>But a few days later, the girl said that her mom had changed her mind. She couldn’t go after all.</a:t>
            </a:r>
          </a:p>
          <a:p>
            <a:pPr indent="363538"/>
            <a:endParaRPr lang="en-US" dirty="0"/>
          </a:p>
          <a:p>
            <a:pPr indent="363538"/>
            <a:r>
              <a:rPr lang="en-US" dirty="0" err="1"/>
              <a:t>Onyu</a:t>
            </a:r>
            <a:r>
              <a:rPr lang="en-US" dirty="0"/>
              <a:t> was sad, but she was happy that at least one classmate, the boy, would be able to attend. His name was </a:t>
            </a:r>
            <a:r>
              <a:rPr lang="en-US" dirty="0" err="1"/>
              <a:t>Jisung</a:t>
            </a:r>
            <a:r>
              <a:rPr lang="en-US" dirty="0"/>
              <a:t>. [</a:t>
            </a:r>
            <a:r>
              <a:rPr lang="en-US" dirty="0" err="1"/>
              <a:t>jee</a:t>
            </a:r>
            <a:r>
              <a:rPr lang="en-US" dirty="0"/>
              <a:t> sung]</a:t>
            </a:r>
          </a:p>
          <a:p>
            <a:pPr indent="363538"/>
            <a:endParaRPr lang="en-US" dirty="0"/>
          </a:p>
          <a:p>
            <a:pPr indent="363538"/>
            <a:r>
              <a:rPr lang="en-US" dirty="0"/>
              <a:t>On the first day of the Vacation Bible School, </a:t>
            </a:r>
            <a:r>
              <a:rPr lang="en-US" dirty="0" err="1"/>
              <a:t>Onyu</a:t>
            </a:r>
            <a:r>
              <a:rPr lang="en-US" dirty="0"/>
              <a:t> eagerly looked around for </a:t>
            </a:r>
            <a:r>
              <a:rPr lang="en-US" dirty="0" err="1"/>
              <a:t>Jisung</a:t>
            </a:r>
            <a:r>
              <a:rPr lang="en-US" dirty="0"/>
              <a:t>.</a:t>
            </a:r>
          </a:p>
          <a:p>
            <a:pPr indent="363538"/>
            <a:endParaRPr lang="en-US" dirty="0"/>
          </a:p>
          <a:p>
            <a:pPr indent="363538"/>
            <a:r>
              <a:rPr lang="en-US" dirty="0"/>
              <a:t>“Where is here?” she thought.</a:t>
            </a:r>
          </a:p>
          <a:p>
            <a:pPr indent="363538"/>
            <a:endParaRPr lang="en-US" dirty="0"/>
          </a:p>
          <a:p>
            <a:pPr indent="363538"/>
            <a:r>
              <a:rPr lang="en-US" dirty="0"/>
              <a:t>She waited and waited and began to grow worried.</a:t>
            </a:r>
          </a:p>
          <a:p>
            <a:pPr indent="363538"/>
            <a:endParaRPr lang="en-US" dirty="0"/>
          </a:p>
          <a:p>
            <a:pPr indent="363538"/>
            <a:r>
              <a:rPr lang="en-US" dirty="0"/>
              <a:t>“Why isn’t he coming?” she wondered.</a:t>
            </a:r>
          </a:p>
          <a:p>
            <a:pPr indent="363538"/>
            <a:endParaRPr lang="en-US" dirty="0"/>
          </a:p>
          <a:p>
            <a:pPr indent="363538"/>
            <a:r>
              <a:rPr lang="en-US" dirty="0" err="1"/>
              <a:t>Jisung</a:t>
            </a:r>
            <a:r>
              <a:rPr lang="en-US" dirty="0"/>
              <a:t> didn’t come on Friday.</a:t>
            </a:r>
          </a:p>
          <a:p>
            <a:pPr indent="363538"/>
            <a:endParaRPr lang="en-US" dirty="0"/>
          </a:p>
          <a:p>
            <a:pPr indent="363538"/>
            <a:r>
              <a:rPr lang="en-US" dirty="0"/>
              <a:t>The next day, on Saturday, </a:t>
            </a:r>
            <a:r>
              <a:rPr lang="en-US" dirty="0" err="1"/>
              <a:t>Onyu</a:t>
            </a:r>
            <a:r>
              <a:rPr lang="en-US" dirty="0"/>
              <a:t> couldn’t check to see if he was there because she was sick at home.</a:t>
            </a:r>
          </a:p>
          <a:p>
            <a:pPr indent="363538"/>
            <a:endParaRPr lang="en-US" dirty="0"/>
          </a:p>
        </p:txBody>
      </p:sp>
    </p:spTree>
    <p:extLst>
      <p:ext uri="{BB962C8B-B14F-4D97-AF65-F5344CB8AC3E}">
        <p14:creationId xmlns:p14="http://schemas.microsoft.com/office/powerpoint/2010/main" val="13133939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53348"/>
            <a:ext cx="11506200" cy="6186309"/>
          </a:xfrm>
          <a:prstGeom prst="rect">
            <a:avLst/>
          </a:prstGeom>
        </p:spPr>
        <p:txBody>
          <a:bodyPr wrap="square">
            <a:spAutoFit/>
          </a:bodyPr>
          <a:lstStyle/>
          <a:p>
            <a:pPr indent="363538"/>
            <a:r>
              <a:rPr lang="en-US" dirty="0"/>
              <a:t>But </a:t>
            </a:r>
            <a:r>
              <a:rPr lang="en-US" dirty="0" err="1"/>
              <a:t>Jisung</a:t>
            </a:r>
            <a:r>
              <a:rPr lang="en-US" dirty="0"/>
              <a:t> showed up at the swimming pool on Sunday.</a:t>
            </a:r>
          </a:p>
          <a:p>
            <a:pPr indent="363538"/>
            <a:endParaRPr lang="en-US" dirty="0"/>
          </a:p>
          <a:p>
            <a:pPr indent="363538"/>
            <a:r>
              <a:rPr lang="en-US" dirty="0" err="1"/>
              <a:t>Onyu</a:t>
            </a:r>
            <a:r>
              <a:rPr lang="en-US" dirty="0"/>
              <a:t> was overjoyed when she saw him!</a:t>
            </a:r>
          </a:p>
          <a:p>
            <a:pPr indent="363538"/>
            <a:endParaRPr lang="en-US" dirty="0"/>
          </a:p>
          <a:p>
            <a:pPr indent="363538"/>
            <a:r>
              <a:rPr lang="en-US" dirty="0" err="1"/>
              <a:t>Jisung</a:t>
            </a:r>
            <a:r>
              <a:rPr lang="en-US" dirty="0"/>
              <a:t> was also thrilled to be there, and he enjoyed every moment of the day</a:t>
            </a:r>
            <a:r>
              <a:rPr lang="en-US" dirty="0" smtClean="0"/>
              <a:t>. Like </a:t>
            </a:r>
            <a:r>
              <a:rPr lang="en-US" dirty="0" err="1"/>
              <a:t>Onyu</a:t>
            </a:r>
            <a:r>
              <a:rPr lang="en-US" dirty="0"/>
              <a:t>, </a:t>
            </a:r>
            <a:r>
              <a:rPr lang="en-US" dirty="0" err="1"/>
              <a:t>Jisung</a:t>
            </a:r>
            <a:r>
              <a:rPr lang="en-US" dirty="0"/>
              <a:t> was also outgoing, and he liked to talk with friends at school.</a:t>
            </a:r>
          </a:p>
          <a:p>
            <a:pPr indent="363538"/>
            <a:endParaRPr lang="en-US" dirty="0"/>
          </a:p>
          <a:p>
            <a:pPr indent="363538"/>
            <a:r>
              <a:rPr lang="en-US" dirty="0"/>
              <a:t>At school on Monday, he excitedly told everyone about the Vacation Bible School and about all of the fun that he had had. He was so excited! He wanted to go back again.</a:t>
            </a:r>
          </a:p>
          <a:p>
            <a:pPr indent="363538"/>
            <a:endParaRPr lang="en-US" dirty="0"/>
          </a:p>
          <a:p>
            <a:pPr indent="363538"/>
            <a:r>
              <a:rPr lang="en-US" dirty="0"/>
              <a:t>“When is the next Vacation Bible School?” he asked </a:t>
            </a:r>
            <a:r>
              <a:rPr lang="en-US" dirty="0" err="1"/>
              <a:t>Onyu</a:t>
            </a:r>
            <a:r>
              <a:rPr lang="en-US" dirty="0"/>
              <a:t>. “I’ll tell everyone about it, and I’ll definitely go again.”</a:t>
            </a:r>
          </a:p>
          <a:p>
            <a:pPr indent="363538"/>
            <a:endParaRPr lang="en-US" dirty="0"/>
          </a:p>
          <a:p>
            <a:pPr indent="363538"/>
            <a:r>
              <a:rPr lang="en-US" dirty="0"/>
              <a:t>He also said that he wanted to go to church with </a:t>
            </a:r>
            <a:r>
              <a:rPr lang="en-US" dirty="0" err="1"/>
              <a:t>Onyu</a:t>
            </a:r>
            <a:r>
              <a:rPr lang="en-US" dirty="0"/>
              <a:t> on Sabbath.</a:t>
            </a:r>
          </a:p>
          <a:p>
            <a:pPr indent="363538"/>
            <a:endParaRPr lang="en-US" dirty="0"/>
          </a:p>
          <a:p>
            <a:pPr indent="363538"/>
            <a:r>
              <a:rPr lang="en-US" dirty="0"/>
              <a:t>That night, </a:t>
            </a:r>
            <a:r>
              <a:rPr lang="en-US" dirty="0" err="1"/>
              <a:t>Onyu</a:t>
            </a:r>
            <a:r>
              <a:rPr lang="en-US" dirty="0"/>
              <a:t> offered a prayer of gratitude to God.</a:t>
            </a:r>
          </a:p>
          <a:p>
            <a:pPr indent="363538"/>
            <a:endParaRPr lang="en-US" dirty="0"/>
          </a:p>
          <a:p>
            <a:pPr indent="363538"/>
            <a:r>
              <a:rPr lang="en-US" dirty="0"/>
              <a:t>“Thank You, God, for using me as Your instrument for mission,” she prayed. </a:t>
            </a:r>
          </a:p>
          <a:p>
            <a:pPr indent="363538"/>
            <a:endParaRPr lang="en-US" dirty="0"/>
          </a:p>
          <a:p>
            <a:pPr indent="363538"/>
            <a:r>
              <a:rPr lang="en-US" dirty="0" err="1"/>
              <a:t>Onyu</a:t>
            </a:r>
            <a:r>
              <a:rPr lang="en-US" dirty="0"/>
              <a:t> goes to </a:t>
            </a:r>
            <a:r>
              <a:rPr lang="en-US" dirty="0" err="1"/>
              <a:t>Hankook</a:t>
            </a:r>
            <a:r>
              <a:rPr lang="en-US" dirty="0"/>
              <a:t> </a:t>
            </a:r>
            <a:r>
              <a:rPr lang="en-US" dirty="0" err="1"/>
              <a:t>Sahmyook</a:t>
            </a:r>
            <a:r>
              <a:rPr lang="en-US" dirty="0"/>
              <a:t> Academy in Seoul, South Korea. Part of this quarter’s Thirteenth Sabbath Offering will help the school open a gym and missionary training center. Thank you for planning a generous offering on March 29.</a:t>
            </a:r>
          </a:p>
          <a:p>
            <a:pPr indent="363538"/>
            <a:endParaRPr lang="en-US" dirty="0"/>
          </a:p>
          <a:p>
            <a:pPr indent="363538" algn="r"/>
            <a:r>
              <a:rPr lang="en-US" dirty="0" smtClean="0"/>
              <a:t>By </a:t>
            </a:r>
            <a:r>
              <a:rPr lang="en-US" dirty="0"/>
              <a:t>Andrew McChesney </a:t>
            </a:r>
            <a:endParaRPr lang="en-AU" dirty="0"/>
          </a:p>
        </p:txBody>
      </p:sp>
    </p:spTree>
    <p:extLst>
      <p:ext uri="{BB962C8B-B14F-4D97-AF65-F5344CB8AC3E}">
        <p14:creationId xmlns:p14="http://schemas.microsoft.com/office/powerpoint/2010/main" val="26125895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660650"/>
            <a:ext cx="5502369" cy="608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3141078" y="5884144"/>
            <a:ext cx="1163267"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Yeseo</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TextBox 9"/>
          <p:cNvSpPr txBox="1"/>
          <p:nvPr/>
        </p:nvSpPr>
        <p:spPr>
          <a:xfrm>
            <a:off x="-1397454" y="165100"/>
            <a:ext cx="1014830" cy="369332"/>
          </a:xfrm>
          <a:prstGeom prst="rect">
            <a:avLst/>
          </a:prstGeom>
          <a:noFill/>
        </p:spPr>
        <p:txBody>
          <a:bodyPr wrap="none" rtlCol="0">
            <a:spAutoFit/>
          </a:bodyPr>
          <a:lstStyle/>
          <a:p>
            <a:r>
              <a:rPr lang="en-AU" b="1" dirty="0" smtClean="0">
                <a:solidFill>
                  <a:srgbClr val="086BA4"/>
                </a:solidFill>
              </a:rPr>
              <a:t>Week 12</a:t>
            </a:r>
            <a:endParaRPr lang="en-AU" b="1" dirty="0">
              <a:solidFill>
                <a:srgbClr val="086BA4"/>
              </a:solidFill>
            </a:endParaRPr>
          </a:p>
        </p:txBody>
      </p:sp>
      <p:sp>
        <p:nvSpPr>
          <p:cNvPr id="15" name="Rectangle 14"/>
          <p:cNvSpPr/>
          <p:nvPr/>
        </p:nvSpPr>
        <p:spPr>
          <a:xfrm>
            <a:off x="6661150" y="1377164"/>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“I  Don’t</a:t>
            </a:r>
          </a:p>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Eat Pork”</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pic>
        <p:nvPicPr>
          <p:cNvPr id="11" name="Picture 4" descr="South korea flag vect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355"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TextBox 11"/>
          <p:cNvSpPr txBox="1"/>
          <p:nvPr/>
        </p:nvSpPr>
        <p:spPr>
          <a:xfrm>
            <a:off x="6457950" y="887413"/>
            <a:ext cx="1764695" cy="369332"/>
          </a:xfrm>
          <a:prstGeom prst="rect">
            <a:avLst/>
          </a:prstGeom>
          <a:noFill/>
        </p:spPr>
        <p:txBody>
          <a:bodyPr wrap="square" rtlCol="0">
            <a:spAutoFit/>
          </a:bodyPr>
          <a:lstStyle/>
          <a:p>
            <a:pPr algn="r"/>
            <a:r>
              <a:rPr lang="en-AU" b="1" dirty="0" smtClean="0"/>
              <a:t>SOUTH KOREA</a:t>
            </a:r>
            <a:endParaRPr lang="en-AU" b="1" dirty="0"/>
          </a:p>
        </p:txBody>
      </p:sp>
      <p:sp>
        <p:nvSpPr>
          <p:cNvPr id="18" name="TextBox 17"/>
          <p:cNvSpPr txBox="1"/>
          <p:nvPr/>
        </p:nvSpPr>
        <p:spPr>
          <a:xfrm>
            <a:off x="8597900" y="887413"/>
            <a:ext cx="1524000" cy="369332"/>
          </a:xfrm>
          <a:prstGeom prst="rect">
            <a:avLst/>
          </a:prstGeom>
          <a:noFill/>
        </p:spPr>
        <p:txBody>
          <a:bodyPr wrap="square" rtlCol="0">
            <a:spAutoFit/>
          </a:bodyPr>
          <a:lstStyle/>
          <a:p>
            <a:r>
              <a:rPr lang="en-AU" b="1" dirty="0" smtClean="0"/>
              <a:t>March 22</a:t>
            </a:r>
            <a:endParaRPr lang="en-AU" b="1" dirty="0"/>
          </a:p>
        </p:txBody>
      </p:sp>
    </p:spTree>
    <p:extLst>
      <p:ext uri="{BB962C8B-B14F-4D97-AF65-F5344CB8AC3E}">
        <p14:creationId xmlns:p14="http://schemas.microsoft.com/office/powerpoint/2010/main" val="1706559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323404"/>
            <a:ext cx="11518900" cy="1477328"/>
          </a:xfrm>
          <a:prstGeom prst="rect">
            <a:avLst/>
          </a:prstGeom>
        </p:spPr>
        <p:txBody>
          <a:bodyPr wrap="square">
            <a:spAutoFit/>
          </a:bodyPr>
          <a:lstStyle/>
          <a:p>
            <a:pPr indent="363538"/>
            <a:r>
              <a:rPr lang="en-US" dirty="0" smtClean="0"/>
              <a:t>Pray </a:t>
            </a:r>
            <a:r>
              <a:rPr lang="en-US" dirty="0"/>
              <a:t>that </a:t>
            </a:r>
            <a:r>
              <a:rPr lang="en-US" dirty="0" err="1"/>
              <a:t>Tamir</a:t>
            </a:r>
            <a:r>
              <a:rPr lang="en-US" dirty="0"/>
              <a:t> will be a good representative of God as he learns the violin and studies at </a:t>
            </a:r>
            <a:r>
              <a:rPr lang="en-US" dirty="0" err="1"/>
              <a:t>Tusgal</a:t>
            </a:r>
            <a:r>
              <a:rPr lang="en-US" dirty="0"/>
              <a:t> School in Ulaanbaatar, Mongolia. His school received part of a previous Thirteenth Sabbath Offering to grow with new classrooms and a library. This quarter’s Thirteenth Sabbath Offering will help open a children’s recreation center in Ulaanbaatar, where children will be able learn about the God who answers prayers.</a:t>
            </a:r>
            <a:endParaRPr lang="en-US" dirty="0" smtClean="0"/>
          </a:p>
          <a:p>
            <a:pPr indent="363538" algn="r"/>
            <a:r>
              <a:rPr lang="en-US" dirty="0" smtClean="0"/>
              <a:t>By Andrew McChesney</a:t>
            </a:r>
          </a:p>
        </p:txBody>
      </p:sp>
    </p:spTree>
    <p:extLst>
      <p:ext uri="{BB962C8B-B14F-4D97-AF65-F5344CB8AC3E}">
        <p14:creationId xmlns:p14="http://schemas.microsoft.com/office/powerpoint/2010/main" val="2182594999"/>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31550"/>
            <a:ext cx="11493500" cy="6186309"/>
          </a:xfrm>
          <a:prstGeom prst="rect">
            <a:avLst/>
          </a:prstGeom>
        </p:spPr>
        <p:txBody>
          <a:bodyPr wrap="square">
            <a:spAutoFit/>
          </a:bodyPr>
          <a:lstStyle/>
          <a:p>
            <a:pPr indent="363538"/>
            <a:r>
              <a:rPr lang="en-US" dirty="0"/>
              <a:t>Schoolchildren teased </a:t>
            </a:r>
            <a:r>
              <a:rPr lang="en-US" dirty="0" err="1"/>
              <a:t>Yeseo</a:t>
            </a:r>
            <a:r>
              <a:rPr lang="en-US" dirty="0"/>
              <a:t> [YE-</a:t>
            </a:r>
            <a:r>
              <a:rPr lang="en-US" dirty="0" err="1"/>
              <a:t>syo</a:t>
            </a:r>
            <a:r>
              <a:rPr lang="en-US" dirty="0"/>
              <a:t>] for as long as she can remember. They didn’t tease her because of the way she looked. They didn’t tease her because of the clothes that she wore. They teased her because of the food that she ate.</a:t>
            </a:r>
          </a:p>
          <a:p>
            <a:pPr indent="363538"/>
            <a:endParaRPr lang="en-US" dirty="0"/>
          </a:p>
          <a:p>
            <a:pPr indent="363538"/>
            <a:r>
              <a:rPr lang="en-US" dirty="0" err="1"/>
              <a:t>Yeseo</a:t>
            </a:r>
            <a:r>
              <a:rPr lang="en-US" dirty="0"/>
              <a:t> went to public school in South Korea. She was the only Seventh-day Adventist at the school.</a:t>
            </a:r>
          </a:p>
          <a:p>
            <a:pPr indent="363538"/>
            <a:endParaRPr lang="en-US" dirty="0"/>
          </a:p>
          <a:p>
            <a:pPr indent="363538"/>
            <a:r>
              <a:rPr lang="en-US" dirty="0"/>
              <a:t>Before leaving school every day, </a:t>
            </a:r>
            <a:r>
              <a:rPr lang="en-US" dirty="0" err="1"/>
              <a:t>Yeseo</a:t>
            </a:r>
            <a:r>
              <a:rPr lang="en-US" dirty="0"/>
              <a:t> looked at the school’s lunch menu to see what food would be served the next day in the school cafeteria. She needed to know if she could eat the school’s lunch or if Mom should pack her a special meal.</a:t>
            </a:r>
          </a:p>
          <a:p>
            <a:pPr indent="363538"/>
            <a:endParaRPr lang="en-US" dirty="0"/>
          </a:p>
          <a:p>
            <a:pPr indent="363538"/>
            <a:r>
              <a:rPr lang="en-US" dirty="0"/>
              <a:t>One day, she saw that lunch would be black-bean noodles with pork and yellow radish. When she got home, she told Mom, and Mom prepared her a lunch of fried rice with mixed vegetables and kimchi.</a:t>
            </a:r>
          </a:p>
          <a:p>
            <a:pPr indent="363538"/>
            <a:endParaRPr lang="en-US" dirty="0"/>
          </a:p>
          <a:p>
            <a:pPr indent="363538"/>
            <a:r>
              <a:rPr lang="en-US" dirty="0"/>
              <a:t>The school didn’t allow children to bring food from home for lunch. It was against the school rules. So, when </a:t>
            </a:r>
            <a:r>
              <a:rPr lang="en-US" dirty="0" err="1"/>
              <a:t>Yeseo</a:t>
            </a:r>
            <a:r>
              <a:rPr lang="en-US" dirty="0"/>
              <a:t> took out her fried rice and mixed vegetables at lunch, the other children looked at her strangely.</a:t>
            </a:r>
          </a:p>
          <a:p>
            <a:pPr indent="363538"/>
            <a:endParaRPr lang="en-US" dirty="0"/>
          </a:p>
          <a:p>
            <a:pPr indent="363538"/>
            <a:r>
              <a:rPr lang="en-US" dirty="0"/>
              <a:t>“Are you sick?” asked one.</a:t>
            </a:r>
          </a:p>
          <a:p>
            <a:pPr indent="363538"/>
            <a:endParaRPr lang="en-US" dirty="0"/>
          </a:p>
          <a:p>
            <a:pPr indent="363538"/>
            <a:r>
              <a:rPr lang="en-US" dirty="0"/>
              <a:t>“Do you have a problem?” said another. “Why did you bring a lunch?”</a:t>
            </a:r>
          </a:p>
          <a:p>
            <a:pPr indent="363538"/>
            <a:endParaRPr lang="en-US" dirty="0"/>
          </a:p>
          <a:p>
            <a:pPr indent="363538"/>
            <a:r>
              <a:rPr lang="en-US" dirty="0"/>
              <a:t>“I’m Seventh-day Adventist,” </a:t>
            </a:r>
            <a:r>
              <a:rPr lang="en-US" dirty="0" err="1"/>
              <a:t>Yeseo</a:t>
            </a:r>
            <a:r>
              <a:rPr lang="en-US" dirty="0"/>
              <a:t> said. “I don’t eat pork</a:t>
            </a:r>
            <a:r>
              <a:rPr lang="en-US" dirty="0" smtClean="0"/>
              <a:t>.”</a:t>
            </a:r>
          </a:p>
          <a:p>
            <a:pPr indent="363538"/>
            <a:endParaRPr lang="en-US" dirty="0"/>
          </a:p>
          <a:p>
            <a:pPr indent="363538"/>
            <a:r>
              <a:rPr lang="en-US" dirty="0"/>
              <a:t>“What is a Seventh-day Adventist?” a girl asked</a:t>
            </a:r>
            <a:r>
              <a:rPr lang="en-US" dirty="0" smtClean="0"/>
              <a:t>.</a:t>
            </a:r>
            <a:endParaRPr lang="en-US" dirty="0"/>
          </a:p>
        </p:txBody>
      </p:sp>
    </p:spTree>
    <p:extLst>
      <p:ext uri="{BB962C8B-B14F-4D97-AF65-F5344CB8AC3E}">
        <p14:creationId xmlns:p14="http://schemas.microsoft.com/office/powerpoint/2010/main" val="18553695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46651"/>
            <a:ext cx="11493500" cy="6186309"/>
          </a:xfrm>
          <a:prstGeom prst="rect">
            <a:avLst/>
          </a:prstGeom>
        </p:spPr>
        <p:txBody>
          <a:bodyPr wrap="square">
            <a:spAutoFit/>
          </a:bodyPr>
          <a:lstStyle/>
          <a:p>
            <a:pPr indent="361950"/>
            <a:r>
              <a:rPr lang="en-US" dirty="0"/>
              <a:t>“It is a church that believes in God,” </a:t>
            </a:r>
            <a:r>
              <a:rPr lang="en-US" dirty="0" err="1"/>
              <a:t>Yeseo</a:t>
            </a:r>
            <a:r>
              <a:rPr lang="en-US" dirty="0"/>
              <a:t> said.</a:t>
            </a:r>
          </a:p>
          <a:p>
            <a:pPr indent="361950"/>
            <a:endParaRPr lang="en-US" dirty="0"/>
          </a:p>
          <a:p>
            <a:pPr indent="361950"/>
            <a:r>
              <a:rPr lang="en-US" dirty="0"/>
              <a:t>That was the easiest way that she could explain it. Many of her classmates did not come from Christian homes and did not believe in God.</a:t>
            </a:r>
          </a:p>
          <a:p>
            <a:pPr indent="361950"/>
            <a:endParaRPr lang="en-US" dirty="0"/>
          </a:p>
          <a:p>
            <a:pPr indent="361950"/>
            <a:r>
              <a:rPr lang="en-US" dirty="0"/>
              <a:t>The next day, the school cafeteria served vegetables and pork cutlets with sheets of roasted seaweed. The pork wasn’t mixed with the other food, so a teacher gave </a:t>
            </a:r>
            <a:r>
              <a:rPr lang="en-US" dirty="0" err="1"/>
              <a:t>Yeseo</a:t>
            </a:r>
            <a:r>
              <a:rPr lang="en-US" dirty="0"/>
              <a:t> extra vegetables and seaweed but no pork.</a:t>
            </a:r>
          </a:p>
          <a:p>
            <a:pPr indent="361950"/>
            <a:endParaRPr lang="en-US" dirty="0"/>
          </a:p>
          <a:p>
            <a:pPr indent="361950"/>
            <a:r>
              <a:rPr lang="en-US" dirty="0"/>
              <a:t>The children again looked at </a:t>
            </a:r>
            <a:r>
              <a:rPr lang="en-US" dirty="0" err="1"/>
              <a:t>Yeseo</a:t>
            </a:r>
            <a:r>
              <a:rPr lang="en-US" dirty="0"/>
              <a:t> strangely. “Why are you special?” said one. “What makes you so special?”</a:t>
            </a:r>
          </a:p>
          <a:p>
            <a:pPr indent="361950"/>
            <a:endParaRPr lang="en-US" dirty="0"/>
          </a:p>
          <a:p>
            <a:pPr indent="361950"/>
            <a:r>
              <a:rPr lang="en-US" dirty="0"/>
              <a:t>“You aren’t special,” said another. “So, why do you get extra food?”</a:t>
            </a:r>
          </a:p>
          <a:p>
            <a:pPr indent="361950"/>
            <a:endParaRPr lang="en-US" dirty="0"/>
          </a:p>
          <a:p>
            <a:pPr indent="361950"/>
            <a:r>
              <a:rPr lang="en-US" dirty="0"/>
              <a:t>“It’s because I’m a Seventh-day Adventist,” </a:t>
            </a:r>
            <a:r>
              <a:rPr lang="en-US" dirty="0" err="1"/>
              <a:t>Yeseo</a:t>
            </a:r>
            <a:r>
              <a:rPr lang="en-US" dirty="0"/>
              <a:t> said. “God told me not to eat pork. I’m trying to obey Him.”</a:t>
            </a:r>
          </a:p>
          <a:p>
            <a:pPr indent="361950"/>
            <a:endParaRPr lang="en-US" dirty="0"/>
          </a:p>
          <a:p>
            <a:pPr indent="361950"/>
            <a:r>
              <a:rPr lang="en-US" dirty="0"/>
              <a:t>The children looked at </a:t>
            </a:r>
            <a:r>
              <a:rPr lang="en-US" dirty="0" err="1"/>
              <a:t>Yeseo</a:t>
            </a:r>
            <a:r>
              <a:rPr lang="en-US" dirty="0"/>
              <a:t> with odd expressions on their faces.</a:t>
            </a:r>
          </a:p>
          <a:p>
            <a:pPr indent="361950"/>
            <a:endParaRPr lang="en-US" dirty="0"/>
          </a:p>
          <a:p>
            <a:pPr indent="361950"/>
            <a:r>
              <a:rPr lang="en-US" dirty="0"/>
              <a:t>“Poor you,” said a boy.</a:t>
            </a:r>
          </a:p>
          <a:p>
            <a:pPr indent="361950"/>
            <a:endParaRPr lang="en-US" dirty="0"/>
          </a:p>
          <a:p>
            <a:pPr indent="361950"/>
            <a:r>
              <a:rPr lang="en-US" dirty="0"/>
              <a:t>“You have a hard life,” said a girl. “Why do live that way?”</a:t>
            </a:r>
          </a:p>
          <a:p>
            <a:pPr indent="361950"/>
            <a:endParaRPr lang="en-US" dirty="0"/>
          </a:p>
          <a:p>
            <a:pPr indent="361950"/>
            <a:r>
              <a:rPr lang="en-US" dirty="0"/>
              <a:t>“I’m fine,” </a:t>
            </a:r>
            <a:r>
              <a:rPr lang="en-US" dirty="0" err="1"/>
              <a:t>Yeseo</a:t>
            </a:r>
            <a:r>
              <a:rPr lang="en-US" dirty="0"/>
              <a:t> assured them. “I’m happy with my life. I have a happy life.”</a:t>
            </a:r>
          </a:p>
          <a:p>
            <a:pPr indent="361950"/>
            <a:endParaRPr lang="en-US" dirty="0"/>
          </a:p>
        </p:txBody>
      </p:sp>
    </p:spTree>
    <p:extLst>
      <p:ext uri="{BB962C8B-B14F-4D97-AF65-F5344CB8AC3E}">
        <p14:creationId xmlns:p14="http://schemas.microsoft.com/office/powerpoint/2010/main" val="28378368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326" y="386834"/>
            <a:ext cx="11464673" cy="5909310"/>
          </a:xfrm>
          <a:prstGeom prst="rect">
            <a:avLst/>
          </a:prstGeom>
        </p:spPr>
        <p:txBody>
          <a:bodyPr wrap="square">
            <a:spAutoFit/>
          </a:bodyPr>
          <a:lstStyle/>
          <a:p>
            <a:pPr indent="363538"/>
            <a:r>
              <a:rPr lang="en-US" dirty="0"/>
              <a:t>With all the strange looks and curious questions, </a:t>
            </a:r>
            <a:r>
              <a:rPr lang="en-US" dirty="0" err="1"/>
              <a:t>Yeseo</a:t>
            </a:r>
            <a:r>
              <a:rPr lang="en-US" dirty="0"/>
              <a:t> felt like a total stranger at school. No one seemed to want to be her friend. She felt all alone.</a:t>
            </a:r>
          </a:p>
          <a:p>
            <a:pPr indent="363538"/>
            <a:endParaRPr lang="en-US" dirty="0"/>
          </a:p>
          <a:p>
            <a:pPr indent="363538"/>
            <a:r>
              <a:rPr lang="en-US" dirty="0"/>
              <a:t>One day, </a:t>
            </a:r>
            <a:r>
              <a:rPr lang="en-US" dirty="0" err="1"/>
              <a:t>Yeseo</a:t>
            </a:r>
            <a:r>
              <a:rPr lang="en-US" dirty="0"/>
              <a:t> brought her own lunch again because the cafeteria was serving pork. The children looked at her strangely as usual, and several teased her. She explained again that she was a Seventh-day Adventist.</a:t>
            </a:r>
          </a:p>
          <a:p>
            <a:pPr indent="363538"/>
            <a:endParaRPr lang="en-US" dirty="0"/>
          </a:p>
          <a:p>
            <a:pPr indent="363538"/>
            <a:r>
              <a:rPr lang="en-US" dirty="0"/>
              <a:t>Then one girl stopped teasing her and asked if she felt healthy even though she didn’t eat pork.</a:t>
            </a:r>
          </a:p>
          <a:p>
            <a:pPr indent="363538"/>
            <a:endParaRPr lang="en-US" dirty="0"/>
          </a:p>
          <a:p>
            <a:pPr indent="363538"/>
            <a:r>
              <a:rPr lang="en-US" dirty="0" err="1"/>
              <a:t>Yeseo</a:t>
            </a:r>
            <a:r>
              <a:rPr lang="en-US" dirty="0"/>
              <a:t> replied that she felt good because she ate only good food. She invited the girl to do the same.</a:t>
            </a:r>
          </a:p>
          <a:p>
            <a:pPr indent="363538"/>
            <a:endParaRPr lang="en-US" dirty="0"/>
          </a:p>
          <a:p>
            <a:pPr indent="363538"/>
            <a:r>
              <a:rPr lang="en-US" dirty="0"/>
              <a:t>The girl was curious to know more. “Can I come to church with you?” she asked.</a:t>
            </a:r>
          </a:p>
          <a:p>
            <a:pPr indent="363538"/>
            <a:endParaRPr lang="en-US" dirty="0"/>
          </a:p>
          <a:p>
            <a:pPr indent="363538"/>
            <a:r>
              <a:rPr lang="en-US" dirty="0"/>
              <a:t>After that, the two girls went to church together every Sabbath. </a:t>
            </a:r>
            <a:r>
              <a:rPr lang="en-US" dirty="0" err="1"/>
              <a:t>Yeseo</a:t>
            </a:r>
            <a:r>
              <a:rPr lang="en-US" dirty="0"/>
              <a:t> was so happy! She had a new friend, and she had made the friend simply by obeying God. </a:t>
            </a:r>
          </a:p>
          <a:p>
            <a:pPr indent="363538"/>
            <a:endParaRPr lang="en-US" dirty="0"/>
          </a:p>
          <a:p>
            <a:pPr indent="363538"/>
            <a:r>
              <a:rPr lang="en-US" dirty="0"/>
              <a:t>Today, </a:t>
            </a:r>
            <a:r>
              <a:rPr lang="en-US" dirty="0" err="1"/>
              <a:t>Yeseo</a:t>
            </a:r>
            <a:r>
              <a:rPr lang="en-US" dirty="0"/>
              <a:t> is happy to no longer have problems with food at school. When she started high school, she moved to an Adventist school, </a:t>
            </a:r>
            <a:r>
              <a:rPr lang="en-US" dirty="0" err="1"/>
              <a:t>Hankook</a:t>
            </a:r>
            <a:r>
              <a:rPr lang="en-US" dirty="0"/>
              <a:t> </a:t>
            </a:r>
            <a:r>
              <a:rPr lang="en-US" dirty="0" err="1"/>
              <a:t>Sahmyook</a:t>
            </a:r>
            <a:r>
              <a:rPr lang="en-US" dirty="0"/>
              <a:t> Academy, in Seoul, South Korea. Part of next Sabbath’s Thirteenth Sabbath Offering will help his school open a gym and missionary training center. Thank you for planning a generous offering next Sabbath.</a:t>
            </a:r>
            <a:endParaRPr lang="en-US" dirty="0"/>
          </a:p>
          <a:p>
            <a:endParaRPr lang="en-US" dirty="0"/>
          </a:p>
          <a:p>
            <a:pPr indent="363538" algn="r"/>
            <a:r>
              <a:rPr lang="en-US" dirty="0"/>
              <a:t>By Andrew McChesney</a:t>
            </a:r>
            <a:endParaRPr lang="en-AU" dirty="0"/>
          </a:p>
        </p:txBody>
      </p:sp>
    </p:spTree>
    <p:extLst>
      <p:ext uri="{BB962C8B-B14F-4D97-AF65-F5344CB8AC3E}">
        <p14:creationId xmlns:p14="http://schemas.microsoft.com/office/powerpoint/2010/main" val="41891695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723900"/>
            <a:ext cx="6255495"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6661149" y="1388886"/>
            <a:ext cx="535095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Hard Bible</a:t>
            </a:r>
          </a:p>
          <a:p>
            <a:pPr algn="ctr"/>
            <a:r>
              <a:rPr lang="en-US" sz="5400" b="1"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Test</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p:nvSpPr>
        <p:spPr>
          <a:xfrm>
            <a:off x="2796114" y="5884144"/>
            <a:ext cx="1853200"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Joon</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-woo</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TextBox 9"/>
          <p:cNvSpPr txBox="1"/>
          <p:nvPr/>
        </p:nvSpPr>
        <p:spPr>
          <a:xfrm>
            <a:off x="-1557111" y="165100"/>
            <a:ext cx="1014830" cy="369332"/>
          </a:xfrm>
          <a:prstGeom prst="rect">
            <a:avLst/>
          </a:prstGeom>
          <a:noFill/>
        </p:spPr>
        <p:txBody>
          <a:bodyPr wrap="none" rtlCol="0">
            <a:spAutoFit/>
          </a:bodyPr>
          <a:lstStyle/>
          <a:p>
            <a:r>
              <a:rPr lang="en-AU" b="1" dirty="0" smtClean="0">
                <a:solidFill>
                  <a:srgbClr val="086BA4"/>
                </a:solidFill>
              </a:rPr>
              <a:t>Week 13</a:t>
            </a:r>
            <a:endParaRPr lang="en-AU" b="1" dirty="0">
              <a:solidFill>
                <a:srgbClr val="086BA4"/>
              </a:solidFill>
            </a:endParaRPr>
          </a:p>
        </p:txBody>
      </p:sp>
      <p:sp>
        <p:nvSpPr>
          <p:cNvPr id="12" name="TextBox 11"/>
          <p:cNvSpPr txBox="1"/>
          <p:nvPr/>
        </p:nvSpPr>
        <p:spPr>
          <a:xfrm>
            <a:off x="10619291" y="165100"/>
            <a:ext cx="1392817" cy="369332"/>
          </a:xfrm>
          <a:prstGeom prst="rect">
            <a:avLst/>
          </a:prstGeom>
          <a:noFill/>
        </p:spPr>
        <p:txBody>
          <a:bodyPr wrap="none" rtlCol="0">
            <a:spAutoFit/>
          </a:bodyPr>
          <a:lstStyle/>
          <a:p>
            <a:r>
              <a:rPr lang="en-AU" b="1" dirty="0" smtClean="0">
                <a:solidFill>
                  <a:srgbClr val="086BA4"/>
                </a:solidFill>
              </a:rPr>
              <a:t>13</a:t>
            </a:r>
            <a:r>
              <a:rPr lang="en-AU" b="1" baseline="30000" dirty="0" smtClean="0">
                <a:solidFill>
                  <a:srgbClr val="086BA4"/>
                </a:solidFill>
              </a:rPr>
              <a:t>th</a:t>
            </a:r>
            <a:r>
              <a:rPr lang="en-AU" b="1" dirty="0" smtClean="0">
                <a:solidFill>
                  <a:srgbClr val="086BA4"/>
                </a:solidFill>
              </a:rPr>
              <a:t> Sabbath</a:t>
            </a:r>
            <a:endParaRPr lang="en-AU" b="1" dirty="0">
              <a:solidFill>
                <a:srgbClr val="086BA4"/>
              </a:solidFill>
            </a:endParaRPr>
          </a:p>
        </p:txBody>
      </p:sp>
      <p:pic>
        <p:nvPicPr>
          <p:cNvPr id="11" name="Picture 4" descr="South korea flag vect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355"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TextBox 12"/>
          <p:cNvSpPr txBox="1"/>
          <p:nvPr/>
        </p:nvSpPr>
        <p:spPr>
          <a:xfrm>
            <a:off x="6457950" y="887413"/>
            <a:ext cx="1764695" cy="369332"/>
          </a:xfrm>
          <a:prstGeom prst="rect">
            <a:avLst/>
          </a:prstGeom>
          <a:noFill/>
        </p:spPr>
        <p:txBody>
          <a:bodyPr wrap="square" rtlCol="0">
            <a:spAutoFit/>
          </a:bodyPr>
          <a:lstStyle/>
          <a:p>
            <a:pPr algn="r"/>
            <a:r>
              <a:rPr lang="en-AU" b="1" dirty="0" smtClean="0"/>
              <a:t>SOUTH KOREA</a:t>
            </a:r>
            <a:endParaRPr lang="en-AU" b="1" dirty="0"/>
          </a:p>
        </p:txBody>
      </p:sp>
      <p:sp>
        <p:nvSpPr>
          <p:cNvPr id="18" name="TextBox 17"/>
          <p:cNvSpPr txBox="1"/>
          <p:nvPr/>
        </p:nvSpPr>
        <p:spPr>
          <a:xfrm>
            <a:off x="8597900" y="887413"/>
            <a:ext cx="1524000" cy="369332"/>
          </a:xfrm>
          <a:prstGeom prst="rect">
            <a:avLst/>
          </a:prstGeom>
          <a:noFill/>
        </p:spPr>
        <p:txBody>
          <a:bodyPr wrap="square" rtlCol="0">
            <a:spAutoFit/>
          </a:bodyPr>
          <a:lstStyle/>
          <a:p>
            <a:r>
              <a:rPr lang="en-AU" b="1" dirty="0" smtClean="0"/>
              <a:t>March 29</a:t>
            </a:r>
            <a:endParaRPr lang="en-AU" b="1" dirty="0"/>
          </a:p>
        </p:txBody>
      </p:sp>
    </p:spTree>
    <p:extLst>
      <p:ext uri="{BB962C8B-B14F-4D97-AF65-F5344CB8AC3E}">
        <p14:creationId xmlns:p14="http://schemas.microsoft.com/office/powerpoint/2010/main" val="42404812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47851"/>
            <a:ext cx="11493500" cy="5909310"/>
          </a:xfrm>
          <a:prstGeom prst="rect">
            <a:avLst/>
          </a:prstGeom>
        </p:spPr>
        <p:txBody>
          <a:bodyPr wrap="square">
            <a:spAutoFit/>
          </a:bodyPr>
          <a:lstStyle/>
          <a:p>
            <a:pPr indent="363538"/>
            <a:r>
              <a:rPr lang="en-US" dirty="0"/>
              <a:t>Twelve-year-old </a:t>
            </a:r>
            <a:r>
              <a:rPr lang="en-US" dirty="0" err="1"/>
              <a:t>Joon</a:t>
            </a:r>
            <a:r>
              <a:rPr lang="en-US" dirty="0"/>
              <a:t>-woo [JOON-woo] didn’t belong to a Christian family. He had never read the Bible. But he knew more than anything that he wanted to go to a Seventh-day Adventist school in Seoul, South Korea.</a:t>
            </a:r>
          </a:p>
          <a:p>
            <a:pPr indent="363538"/>
            <a:endParaRPr lang="en-US" dirty="0"/>
          </a:p>
          <a:p>
            <a:pPr indent="363538"/>
            <a:r>
              <a:rPr lang="en-US" dirty="0"/>
              <a:t>Many children wanted to go to the Adventist school because it had a good reputation. </a:t>
            </a:r>
            <a:r>
              <a:rPr lang="en-US" dirty="0" err="1"/>
              <a:t>Joon</a:t>
            </a:r>
            <a:r>
              <a:rPr lang="en-US" dirty="0"/>
              <a:t>-woo and every other child who wanted to study at the school had to pass a special entrance exam. For the exam, </a:t>
            </a:r>
            <a:r>
              <a:rPr lang="en-US" dirty="0" err="1"/>
              <a:t>Joonwoo</a:t>
            </a:r>
            <a:r>
              <a:rPr lang="en-US" dirty="0"/>
              <a:t> would have to sit down with a teacher and answer questions about math, science, and English. He also would have to answer questions about the Bible.</a:t>
            </a:r>
          </a:p>
          <a:p>
            <a:pPr indent="363538"/>
            <a:endParaRPr lang="en-US" dirty="0"/>
          </a:p>
          <a:p>
            <a:pPr indent="363538"/>
            <a:r>
              <a:rPr lang="en-US" dirty="0" err="1"/>
              <a:t>Joon</a:t>
            </a:r>
            <a:r>
              <a:rPr lang="en-US" dirty="0"/>
              <a:t>-woo wasn’t worried about being tested on math, science, and English. He was a bright boy, and he knew that he could ace those questions. But the Bible? He wasn’t so sure about that. How could he answer Bible questions without knowing the Bible?</a:t>
            </a:r>
          </a:p>
          <a:p>
            <a:pPr indent="363538"/>
            <a:endParaRPr lang="en-US" dirty="0"/>
          </a:p>
          <a:p>
            <a:pPr indent="363538"/>
            <a:r>
              <a:rPr lang="en-US" dirty="0" err="1"/>
              <a:t>Joon-woo’s</a:t>
            </a:r>
            <a:r>
              <a:rPr lang="en-US" dirty="0"/>
              <a:t> mom also wanted him to go to the Adventist school. She had heard about it from an Adventist mom whose son went there. Mom asked the Adventist mom for help. “How can my son pass the Bible part of the entrance exam?” she asked.</a:t>
            </a:r>
          </a:p>
          <a:p>
            <a:pPr indent="363538"/>
            <a:endParaRPr lang="en-US" dirty="0"/>
          </a:p>
          <a:p>
            <a:pPr indent="363538"/>
            <a:r>
              <a:rPr lang="en-US" dirty="0"/>
              <a:t>The Adventist mom had an idea.</a:t>
            </a:r>
          </a:p>
          <a:p>
            <a:pPr indent="363538"/>
            <a:endParaRPr lang="en-US" dirty="0"/>
          </a:p>
          <a:p>
            <a:pPr indent="363538"/>
            <a:r>
              <a:rPr lang="en-US" dirty="0"/>
              <a:t>“The best way to pass the exam is to go to an Adventist church every Saturday and learn the Bible,” she said.</a:t>
            </a:r>
          </a:p>
          <a:p>
            <a:pPr indent="363538"/>
            <a:endParaRPr lang="en-US" dirty="0"/>
          </a:p>
          <a:p>
            <a:pPr indent="363538"/>
            <a:r>
              <a:rPr lang="en-US" dirty="0"/>
              <a:t>So, </a:t>
            </a:r>
            <a:r>
              <a:rPr lang="en-US" dirty="0" err="1"/>
              <a:t>Joon</a:t>
            </a:r>
            <a:r>
              <a:rPr lang="en-US" dirty="0"/>
              <a:t>-woo and Mom showed up at an Adventist church on Sabbath. </a:t>
            </a:r>
            <a:r>
              <a:rPr lang="en-US" dirty="0" err="1"/>
              <a:t>Joon</a:t>
            </a:r>
            <a:r>
              <a:rPr lang="en-US" dirty="0"/>
              <a:t>-woo wasn’t the only child from a </a:t>
            </a:r>
            <a:r>
              <a:rPr lang="en-US" dirty="0" smtClean="0"/>
              <a:t>non-</a:t>
            </a:r>
            <a:endParaRPr lang="en-US" dirty="0"/>
          </a:p>
        </p:txBody>
      </p:sp>
    </p:spTree>
    <p:extLst>
      <p:ext uri="{BB962C8B-B14F-4D97-AF65-F5344CB8AC3E}">
        <p14:creationId xmlns:p14="http://schemas.microsoft.com/office/powerpoint/2010/main" val="24272930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46651"/>
            <a:ext cx="11480800" cy="6186309"/>
          </a:xfrm>
          <a:prstGeom prst="rect">
            <a:avLst/>
          </a:prstGeom>
        </p:spPr>
        <p:txBody>
          <a:bodyPr wrap="square">
            <a:spAutoFit/>
          </a:bodyPr>
          <a:lstStyle/>
          <a:p>
            <a:r>
              <a:rPr lang="en-US" dirty="0"/>
              <a:t>Christian family who came to church that Sabbath. Five other boys and girls came with their moms because they also </a:t>
            </a:r>
          </a:p>
          <a:p>
            <a:r>
              <a:rPr lang="en-US" dirty="0" smtClean="0"/>
              <a:t>wanted </a:t>
            </a:r>
            <a:r>
              <a:rPr lang="en-US" dirty="0"/>
              <a:t>to learn the Bible so they could go to the Adventist school.</a:t>
            </a:r>
          </a:p>
          <a:p>
            <a:endParaRPr lang="en-US" dirty="0"/>
          </a:p>
          <a:p>
            <a:pPr indent="361950"/>
            <a:r>
              <a:rPr lang="en-US" dirty="0"/>
              <a:t>Everything about the church was unusual and strange to </a:t>
            </a:r>
            <a:r>
              <a:rPr lang="en-US" dirty="0" err="1"/>
              <a:t>Joon</a:t>
            </a:r>
            <a:r>
              <a:rPr lang="en-US" dirty="0"/>
              <a:t>-woo. He didn’t understand many of the words that he heard from the Bible. He didn’t get along well with the other children. But because he wanted to study at the Adventist school, he came back to church the next Sabbath and then the next. During Sabbath School, he studied the Bible with other children who also wanted to go to the Adventist school.</a:t>
            </a:r>
          </a:p>
          <a:p>
            <a:pPr indent="361950"/>
            <a:endParaRPr lang="en-US" dirty="0"/>
          </a:p>
          <a:p>
            <a:pPr indent="361950"/>
            <a:r>
              <a:rPr lang="en-US" dirty="0" err="1"/>
              <a:t>Joon</a:t>
            </a:r>
            <a:r>
              <a:rPr lang="en-US" dirty="0"/>
              <a:t>-woo was silent during Sabbath School. His face didn’t show any expression. It was impossible to know whether he liked Sabbath School or didn’t like Sabbath School. But he came every Sabbath for four months. The other five children from non-Christian families also came for four months.</a:t>
            </a:r>
          </a:p>
          <a:p>
            <a:pPr indent="361950"/>
            <a:endParaRPr lang="en-US" dirty="0"/>
          </a:p>
          <a:p>
            <a:pPr indent="361950"/>
            <a:r>
              <a:rPr lang="en-US" dirty="0"/>
              <a:t>Then the day of the big entrance exam arrived. </a:t>
            </a:r>
            <a:r>
              <a:rPr lang="en-US" dirty="0" err="1"/>
              <a:t>Joon</a:t>
            </a:r>
            <a:r>
              <a:rPr lang="en-US" dirty="0"/>
              <a:t>-woo easily answered the questions about math, science, and English. He wondered if he could answer the Bible questions.</a:t>
            </a:r>
          </a:p>
          <a:p>
            <a:pPr indent="361950"/>
            <a:endParaRPr lang="en-US" dirty="0"/>
          </a:p>
          <a:p>
            <a:pPr indent="361950"/>
            <a:r>
              <a:rPr lang="en-US" dirty="0"/>
              <a:t>Then the teacher asked, “Which of God’s commandment is about keeping the Sabbath?”</a:t>
            </a:r>
          </a:p>
          <a:p>
            <a:pPr indent="361950"/>
            <a:endParaRPr lang="en-US" dirty="0"/>
          </a:p>
          <a:p>
            <a:pPr indent="361950"/>
            <a:r>
              <a:rPr lang="en-US" dirty="0" err="1"/>
              <a:t>Joon</a:t>
            </a:r>
            <a:r>
              <a:rPr lang="en-US" dirty="0"/>
              <a:t>-woo remembered learning the Ten Commandments in Sabbath School, and he answered, “The fourth commandment.”</a:t>
            </a:r>
          </a:p>
          <a:p>
            <a:pPr indent="361950"/>
            <a:endParaRPr lang="en-US" dirty="0"/>
          </a:p>
          <a:p>
            <a:pPr indent="361950"/>
            <a:r>
              <a:rPr lang="en-US" dirty="0"/>
              <a:t>“Correct!” the teacher said.</a:t>
            </a:r>
          </a:p>
          <a:p>
            <a:pPr indent="361950"/>
            <a:endParaRPr lang="en-US" dirty="0"/>
          </a:p>
        </p:txBody>
      </p:sp>
    </p:spTree>
    <p:extLst>
      <p:ext uri="{BB962C8B-B14F-4D97-AF65-F5344CB8AC3E}">
        <p14:creationId xmlns:p14="http://schemas.microsoft.com/office/powerpoint/2010/main" val="38824806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60551"/>
            <a:ext cx="11480800" cy="5909310"/>
          </a:xfrm>
          <a:prstGeom prst="rect">
            <a:avLst/>
          </a:prstGeom>
        </p:spPr>
        <p:txBody>
          <a:bodyPr wrap="square">
            <a:spAutoFit/>
          </a:bodyPr>
          <a:lstStyle/>
          <a:p>
            <a:pPr indent="363538"/>
            <a:r>
              <a:rPr lang="en-US" dirty="0"/>
              <a:t>The next question was more difficult. “Who did Philip baptize?” the teacher asked</a:t>
            </a:r>
            <a:r>
              <a:rPr lang="en-US" dirty="0" smtClean="0"/>
              <a:t>.</a:t>
            </a:r>
          </a:p>
          <a:p>
            <a:pPr indent="363538"/>
            <a:endParaRPr lang="en-US" dirty="0"/>
          </a:p>
          <a:p>
            <a:pPr indent="363538"/>
            <a:r>
              <a:rPr lang="en-US" dirty="0" err="1" smtClean="0"/>
              <a:t>Joon</a:t>
            </a:r>
            <a:r>
              <a:rPr lang="en-US" dirty="0" smtClean="0"/>
              <a:t>-woo </a:t>
            </a:r>
            <a:r>
              <a:rPr lang="en-US" dirty="0"/>
              <a:t>remembered reading in the Bible about Philip being sent by an angel to meet with a man on the road between Jerusalem to Gaza.</a:t>
            </a:r>
          </a:p>
          <a:p>
            <a:pPr indent="363538"/>
            <a:endParaRPr lang="en-US" dirty="0"/>
          </a:p>
          <a:p>
            <a:pPr indent="363538"/>
            <a:r>
              <a:rPr lang="en-US" dirty="0"/>
              <a:t>“An Ethiopian eunuch who was treasurer of the queen of the Ethiopians,” </a:t>
            </a:r>
            <a:r>
              <a:rPr lang="en-US" dirty="0" err="1"/>
              <a:t>Joon</a:t>
            </a:r>
            <a:r>
              <a:rPr lang="en-US" dirty="0"/>
              <a:t>-woo said.</a:t>
            </a:r>
          </a:p>
          <a:p>
            <a:pPr indent="363538"/>
            <a:endParaRPr lang="en-US" dirty="0"/>
          </a:p>
          <a:p>
            <a:pPr indent="363538"/>
            <a:r>
              <a:rPr lang="en-US" dirty="0"/>
              <a:t>“Correct!” the teacher said.</a:t>
            </a:r>
          </a:p>
          <a:p>
            <a:pPr indent="363538"/>
            <a:endParaRPr lang="en-US" dirty="0"/>
          </a:p>
          <a:p>
            <a:pPr indent="363538"/>
            <a:r>
              <a:rPr lang="en-US" dirty="0"/>
              <a:t>The next question was, “What happens to people when they die?”</a:t>
            </a:r>
          </a:p>
          <a:p>
            <a:pPr indent="363538"/>
            <a:endParaRPr lang="en-US" dirty="0"/>
          </a:p>
          <a:p>
            <a:pPr indent="363538"/>
            <a:r>
              <a:rPr lang="en-US" dirty="0"/>
              <a:t>That was a tough one. But </a:t>
            </a:r>
            <a:r>
              <a:rPr lang="en-US" dirty="0" err="1"/>
              <a:t>Joon</a:t>
            </a:r>
            <a:r>
              <a:rPr lang="en-US" dirty="0"/>
              <a:t>-woo remembered reading in the Bible that the dead will sleep in the ground until Jesus wakes them with a loud shout at the Second Coming.</a:t>
            </a:r>
          </a:p>
          <a:p>
            <a:pPr indent="363538"/>
            <a:endParaRPr lang="en-US" dirty="0"/>
          </a:p>
          <a:p>
            <a:pPr indent="363538"/>
            <a:r>
              <a:rPr lang="en-US" dirty="0"/>
              <a:t>“They wait in their graves until Jesus comes to resurrect them,” he said.</a:t>
            </a:r>
          </a:p>
          <a:p>
            <a:pPr indent="363538"/>
            <a:endParaRPr lang="en-US" dirty="0"/>
          </a:p>
          <a:p>
            <a:pPr indent="363538"/>
            <a:r>
              <a:rPr lang="en-US" dirty="0" err="1"/>
              <a:t>Joon</a:t>
            </a:r>
            <a:r>
              <a:rPr lang="en-US" dirty="0"/>
              <a:t>-woo passed the entrance exam. The other five children also passed it, and all of them entered the Adventist school.</a:t>
            </a:r>
          </a:p>
          <a:p>
            <a:pPr indent="363538"/>
            <a:endParaRPr lang="en-US" dirty="0"/>
          </a:p>
          <a:p>
            <a:pPr indent="363538"/>
            <a:r>
              <a:rPr lang="en-US" dirty="0" err="1"/>
              <a:t>Joon</a:t>
            </a:r>
            <a:r>
              <a:rPr lang="en-US" dirty="0"/>
              <a:t>-woo and the other five children stopped going to church on Sabbath. They no longer needed to study the Bible for the entrance exam, and they found other things that they wanted to do. But one of their moms kept going to church. </a:t>
            </a:r>
            <a:endParaRPr lang="en-US" dirty="0"/>
          </a:p>
        </p:txBody>
      </p:sp>
    </p:spTree>
    <p:extLst>
      <p:ext uri="{BB962C8B-B14F-4D97-AF65-F5344CB8AC3E}">
        <p14:creationId xmlns:p14="http://schemas.microsoft.com/office/powerpoint/2010/main" val="34586487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991" y="348734"/>
            <a:ext cx="11483309" cy="4524315"/>
          </a:xfrm>
          <a:prstGeom prst="rect">
            <a:avLst/>
          </a:prstGeom>
        </p:spPr>
        <p:txBody>
          <a:bodyPr wrap="square">
            <a:spAutoFit/>
          </a:bodyPr>
          <a:lstStyle/>
          <a:p>
            <a:pPr indent="361950"/>
            <a:r>
              <a:rPr lang="en-US" dirty="0"/>
              <a:t>She gave her heart to Jesus and was baptized.</a:t>
            </a:r>
          </a:p>
          <a:p>
            <a:pPr indent="363538"/>
            <a:endParaRPr lang="en-US" dirty="0"/>
          </a:p>
          <a:p>
            <a:pPr indent="363538"/>
            <a:r>
              <a:rPr lang="en-US" dirty="0"/>
              <a:t>After a while, however, </a:t>
            </a:r>
            <a:r>
              <a:rPr lang="en-US" dirty="0" err="1"/>
              <a:t>Joon</a:t>
            </a:r>
            <a:r>
              <a:rPr lang="en-US" dirty="0"/>
              <a:t>-woo started to miss Sabbath School. He went back to church from time to time. Then he</a:t>
            </a:r>
          </a:p>
          <a:p>
            <a:r>
              <a:rPr lang="en-US" dirty="0" smtClean="0"/>
              <a:t>began </a:t>
            </a:r>
            <a:r>
              <a:rPr lang="en-US" dirty="0"/>
              <a:t>to go every Sabbath again.</a:t>
            </a:r>
          </a:p>
          <a:p>
            <a:pPr indent="363538"/>
            <a:endParaRPr lang="en-US" dirty="0"/>
          </a:p>
          <a:p>
            <a:pPr indent="363538"/>
            <a:r>
              <a:rPr lang="en-US" dirty="0"/>
              <a:t>Today, </a:t>
            </a:r>
            <a:r>
              <a:rPr lang="en-US" dirty="0" err="1"/>
              <a:t>Joon</a:t>
            </a:r>
            <a:r>
              <a:rPr lang="en-US" dirty="0"/>
              <a:t>-woo is 15 and he loves to go to church every Sabbath. He loves studying at the Adventist school. More than anything, he wants to become a pastor when he grows up. </a:t>
            </a:r>
          </a:p>
          <a:p>
            <a:pPr indent="363538"/>
            <a:endParaRPr lang="en-US" dirty="0"/>
          </a:p>
          <a:p>
            <a:pPr indent="363538"/>
            <a:r>
              <a:rPr lang="en-US" dirty="0"/>
              <a:t>Pray for </a:t>
            </a:r>
            <a:r>
              <a:rPr lang="en-US" dirty="0" err="1"/>
              <a:t>Joon</a:t>
            </a:r>
            <a:r>
              <a:rPr lang="en-US" dirty="0"/>
              <a:t>-woo to become a missionary for God. </a:t>
            </a:r>
            <a:r>
              <a:rPr lang="en-US" dirty="0" err="1"/>
              <a:t>Joon</a:t>
            </a:r>
            <a:r>
              <a:rPr lang="en-US" dirty="0"/>
              <a:t>-woo goes to </a:t>
            </a:r>
            <a:r>
              <a:rPr lang="en-US" dirty="0" err="1"/>
              <a:t>Hankook</a:t>
            </a:r>
            <a:r>
              <a:rPr lang="en-US" dirty="0"/>
              <a:t> </a:t>
            </a:r>
            <a:r>
              <a:rPr lang="en-US" dirty="0" err="1"/>
              <a:t>Sahmyook</a:t>
            </a:r>
            <a:r>
              <a:rPr lang="en-US" dirty="0"/>
              <a:t> Academy in Seoul, South Korea. Part of today’s Thirteenth Sabbath Offering will help his school open a gym and missionary training center. Today’s offering Future Thirteenth Sabbath Projects will also support four other important projects in the Northern Asia-Pacific Division, including a shelter for single mothers in </a:t>
            </a:r>
            <a:r>
              <a:rPr lang="en-US" dirty="0" err="1"/>
              <a:t>Ansan</a:t>
            </a:r>
            <a:r>
              <a:rPr lang="en-US" dirty="0"/>
              <a:t>, South Korea; after-school centers at 14 schools in Japan; a children’s recreation center in Ulaanbaatar, Mongolia; and the establishment of an Adventist elementary school system in Taiwan.</a:t>
            </a:r>
            <a:endParaRPr lang="en-US" dirty="0"/>
          </a:p>
          <a:p>
            <a:pPr indent="363538"/>
            <a:endParaRPr lang="en-US" dirty="0"/>
          </a:p>
          <a:p>
            <a:pPr indent="363538" algn="r"/>
            <a:r>
              <a:rPr lang="en-US" dirty="0"/>
              <a:t>By Andrew McChesney</a:t>
            </a:r>
            <a:endParaRPr lang="en-AU" dirty="0"/>
          </a:p>
        </p:txBody>
      </p:sp>
    </p:spTree>
    <p:extLst>
      <p:ext uri="{BB962C8B-B14F-4D97-AF65-F5344CB8AC3E}">
        <p14:creationId xmlns:p14="http://schemas.microsoft.com/office/powerpoint/2010/main" val="28119224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7000" y="-980863"/>
            <a:ext cx="6858000" cy="881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73902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37" y="660400"/>
            <a:ext cx="5188689"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698645" y="1453364"/>
            <a:ext cx="4744056"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Prayer of</a:t>
            </a:r>
          </a:p>
          <a:p>
            <a:pPr algn="ctr"/>
            <a:r>
              <a:rPr lang="en-US" sz="5400" b="1"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Faith</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3256660" y="5984882"/>
            <a:ext cx="933654"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Itgel</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TextBox 14"/>
          <p:cNvSpPr txBox="1"/>
          <p:nvPr/>
        </p:nvSpPr>
        <p:spPr>
          <a:xfrm>
            <a:off x="-2239282" y="165100"/>
            <a:ext cx="897810" cy="369332"/>
          </a:xfrm>
          <a:prstGeom prst="rect">
            <a:avLst/>
          </a:prstGeom>
          <a:noFill/>
        </p:spPr>
        <p:txBody>
          <a:bodyPr wrap="none" rtlCol="0">
            <a:spAutoFit/>
          </a:bodyPr>
          <a:lstStyle/>
          <a:p>
            <a:r>
              <a:rPr lang="en-AU" b="1" dirty="0" smtClean="0">
                <a:solidFill>
                  <a:srgbClr val="086BA4"/>
                </a:solidFill>
              </a:rPr>
              <a:t>Week 2</a:t>
            </a:r>
            <a:endParaRPr lang="en-AU" b="1" dirty="0">
              <a:solidFill>
                <a:srgbClr val="086BA4"/>
              </a:solidFill>
            </a:endParaRPr>
          </a:p>
        </p:txBody>
      </p:sp>
      <p:sp>
        <p:nvSpPr>
          <p:cNvPr id="9" name="TextBox 8"/>
          <p:cNvSpPr txBox="1"/>
          <p:nvPr/>
        </p:nvSpPr>
        <p:spPr>
          <a:xfrm>
            <a:off x="6248400" y="887413"/>
            <a:ext cx="1974245" cy="369332"/>
          </a:xfrm>
          <a:prstGeom prst="rect">
            <a:avLst/>
          </a:prstGeom>
          <a:noFill/>
        </p:spPr>
        <p:txBody>
          <a:bodyPr wrap="square" rtlCol="0">
            <a:spAutoFit/>
          </a:bodyPr>
          <a:lstStyle/>
          <a:p>
            <a:pPr algn="r"/>
            <a:r>
              <a:rPr lang="en-AU" b="1" dirty="0" smtClean="0"/>
              <a:t>MONGOLIA</a:t>
            </a:r>
            <a:endParaRPr lang="en-AU" b="1" dirty="0"/>
          </a:p>
        </p:txBody>
      </p:sp>
      <p:sp>
        <p:nvSpPr>
          <p:cNvPr id="10" name="TextBox 9"/>
          <p:cNvSpPr txBox="1"/>
          <p:nvPr/>
        </p:nvSpPr>
        <p:spPr>
          <a:xfrm>
            <a:off x="8597900" y="887413"/>
            <a:ext cx="1524000" cy="369332"/>
          </a:xfrm>
          <a:prstGeom prst="rect">
            <a:avLst/>
          </a:prstGeom>
          <a:noFill/>
        </p:spPr>
        <p:txBody>
          <a:bodyPr wrap="square" rtlCol="0">
            <a:spAutoFit/>
          </a:bodyPr>
          <a:lstStyle/>
          <a:p>
            <a:r>
              <a:rPr lang="en-AU" b="1" dirty="0" smtClean="0"/>
              <a:t>January 11</a:t>
            </a:r>
            <a:endParaRPr lang="en-AU" b="1" dirty="0"/>
          </a:p>
        </p:txBody>
      </p:sp>
      <p:pic>
        <p:nvPicPr>
          <p:cNvPr id="11" name="Picture 4" descr="Mongolia Flag&quot; Images – Browse 3,967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13" y="41240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880882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7500" y="333364"/>
            <a:ext cx="11595100" cy="6186309"/>
          </a:xfrm>
          <a:prstGeom prst="rect">
            <a:avLst/>
          </a:prstGeom>
        </p:spPr>
        <p:txBody>
          <a:bodyPr wrap="square">
            <a:spAutoFit/>
          </a:bodyPr>
          <a:lstStyle/>
          <a:p>
            <a:pPr indent="363538"/>
            <a:r>
              <a:rPr lang="en-US" dirty="0" err="1"/>
              <a:t>Itgel</a:t>
            </a:r>
            <a:r>
              <a:rPr lang="en-US" dirty="0"/>
              <a:t> [IT-</a:t>
            </a:r>
            <a:r>
              <a:rPr lang="en-US" dirty="0" err="1"/>
              <a:t>gil</a:t>
            </a:r>
            <a:r>
              <a:rPr lang="en-US" dirty="0"/>
              <a:t>] is a 10-year-old boy in Mongolia. His name, </a:t>
            </a:r>
            <a:r>
              <a:rPr lang="en-US" dirty="0" err="1"/>
              <a:t>Itgel</a:t>
            </a:r>
            <a:r>
              <a:rPr lang="en-US" dirty="0"/>
              <a:t>, means “faith” in the Mongolian language. </a:t>
            </a:r>
            <a:r>
              <a:rPr lang="en-US" dirty="0" err="1"/>
              <a:t>Itgel</a:t>
            </a:r>
            <a:r>
              <a:rPr lang="en-US" dirty="0"/>
              <a:t> has a lot of faith.</a:t>
            </a:r>
          </a:p>
          <a:p>
            <a:pPr indent="363538"/>
            <a:endParaRPr lang="en-US" dirty="0"/>
          </a:p>
          <a:p>
            <a:pPr indent="363538"/>
            <a:r>
              <a:rPr lang="en-US" dirty="0"/>
              <a:t>When the school year began, </a:t>
            </a:r>
            <a:r>
              <a:rPr lang="en-US" dirty="0" err="1"/>
              <a:t>Itgel</a:t>
            </a:r>
            <a:r>
              <a:rPr lang="en-US" dirty="0"/>
              <a:t> was excited to return to the Seventh-day Adventist school where he studied in Ulaanbaatar, the capital city of Mongolia. He was ready to start fourth grade.</a:t>
            </a:r>
          </a:p>
          <a:p>
            <a:pPr indent="363538"/>
            <a:endParaRPr lang="en-US" dirty="0"/>
          </a:p>
          <a:p>
            <a:pPr indent="363538"/>
            <a:r>
              <a:rPr lang="en-US" dirty="0"/>
              <a:t>But his joy lasted only for a week. </a:t>
            </a:r>
          </a:p>
          <a:p>
            <a:pPr indent="363538"/>
            <a:endParaRPr lang="en-US" dirty="0"/>
          </a:p>
          <a:p>
            <a:pPr indent="363538"/>
            <a:r>
              <a:rPr lang="en-US" dirty="0"/>
              <a:t>At the end of the first week of school, all of the boys and girls got together for a special sports day. </a:t>
            </a:r>
            <a:r>
              <a:rPr lang="en-US" dirty="0" err="1"/>
              <a:t>Itgel</a:t>
            </a:r>
            <a:r>
              <a:rPr lang="en-US" dirty="0"/>
              <a:t> enjoyed being outdoors. It was fun to be out in the open air. He ran and ran and ran as fast as he could.</a:t>
            </a:r>
          </a:p>
          <a:p>
            <a:pPr indent="363538"/>
            <a:endParaRPr lang="en-US" dirty="0"/>
          </a:p>
          <a:p>
            <a:pPr indent="363538"/>
            <a:r>
              <a:rPr lang="en-US" dirty="0"/>
              <a:t>That night, however, </a:t>
            </a:r>
            <a:r>
              <a:rPr lang="en-US" dirty="0" err="1"/>
              <a:t>Itgel</a:t>
            </a:r>
            <a:r>
              <a:rPr lang="en-US" dirty="0"/>
              <a:t> didn’t feel well. His legs hurt terribly. He could barely move. Mom was worried, and she put a hand on his forehead. He was burning up with fever. Mom and Dad took the boy to the hospital.</a:t>
            </a:r>
          </a:p>
          <a:p>
            <a:pPr indent="363538"/>
            <a:endParaRPr lang="en-US" dirty="0"/>
          </a:p>
          <a:p>
            <a:pPr indent="363538"/>
            <a:r>
              <a:rPr lang="en-US" dirty="0"/>
              <a:t>When the doctor saw </a:t>
            </a:r>
            <a:r>
              <a:rPr lang="en-US" dirty="0" err="1"/>
              <a:t>Itgel’s</a:t>
            </a:r>
            <a:r>
              <a:rPr lang="en-US" dirty="0"/>
              <a:t> high fever and heard about the pain in his legs, he also was worried. He pulled out a syringe and gave </a:t>
            </a:r>
            <a:r>
              <a:rPr lang="en-US" dirty="0" err="1"/>
              <a:t>Itgel</a:t>
            </a:r>
            <a:r>
              <a:rPr lang="en-US" dirty="0"/>
              <a:t> a shot. </a:t>
            </a:r>
            <a:r>
              <a:rPr lang="en-US" dirty="0" err="1"/>
              <a:t>Itgel</a:t>
            </a:r>
            <a:r>
              <a:rPr lang="en-US" dirty="0"/>
              <a:t> had to stay at the hospital.</a:t>
            </a:r>
          </a:p>
          <a:p>
            <a:pPr indent="363538"/>
            <a:endParaRPr lang="en-US" dirty="0"/>
          </a:p>
          <a:p>
            <a:pPr indent="363538"/>
            <a:r>
              <a:rPr lang="en-US" dirty="0"/>
              <a:t>That night, </a:t>
            </a:r>
            <a:r>
              <a:rPr lang="en-US" dirty="0" err="1"/>
              <a:t>Itgel</a:t>
            </a:r>
            <a:r>
              <a:rPr lang="en-US" dirty="0"/>
              <a:t> tried to fall asleep, but it was hard to sleep when he felt so hot and his legs hurt so much.</a:t>
            </a:r>
          </a:p>
          <a:p>
            <a:pPr indent="363538"/>
            <a:endParaRPr lang="en-US" dirty="0"/>
          </a:p>
          <a:p>
            <a:pPr indent="363538"/>
            <a:r>
              <a:rPr lang="en-US" dirty="0"/>
              <a:t>He prayed in his heart, “God, please heal me quickly.”</a:t>
            </a:r>
          </a:p>
          <a:p>
            <a:pPr indent="363538"/>
            <a:endParaRPr lang="en-US" dirty="0"/>
          </a:p>
          <a:p>
            <a:pPr indent="363538"/>
            <a:r>
              <a:rPr lang="en-US" dirty="0"/>
              <a:t>In the morning, the doctor gave </a:t>
            </a:r>
            <a:r>
              <a:rPr lang="en-US" dirty="0" err="1"/>
              <a:t>Itgel</a:t>
            </a:r>
            <a:r>
              <a:rPr lang="en-US" dirty="0"/>
              <a:t> another shot. At noon, he gave him a third shot</a:t>
            </a:r>
            <a:r>
              <a:rPr lang="en-US" dirty="0" smtClean="0"/>
              <a:t>.</a:t>
            </a:r>
            <a:endParaRPr lang="en-US" dirty="0"/>
          </a:p>
        </p:txBody>
      </p:sp>
    </p:spTree>
    <p:extLst>
      <p:ext uri="{BB962C8B-B14F-4D97-AF65-F5344CB8AC3E}">
        <p14:creationId xmlns:p14="http://schemas.microsoft.com/office/powerpoint/2010/main" val="421973472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9400" y="285552"/>
            <a:ext cx="11633200" cy="6186309"/>
          </a:xfrm>
          <a:prstGeom prst="rect">
            <a:avLst/>
          </a:prstGeom>
        </p:spPr>
        <p:txBody>
          <a:bodyPr wrap="square">
            <a:spAutoFit/>
          </a:bodyPr>
          <a:lstStyle/>
          <a:p>
            <a:pPr indent="355600"/>
            <a:r>
              <a:rPr lang="en-US" dirty="0" err="1"/>
              <a:t>Itgel</a:t>
            </a:r>
            <a:r>
              <a:rPr lang="en-US" dirty="0"/>
              <a:t> began to feel a little bit better. But he still couldn’t walk. His legs hurt and felt so weak. The doctor told him not to try to stand up. A nurse helped him sit in a wheelchair so he could go around the hospital.</a:t>
            </a:r>
          </a:p>
          <a:p>
            <a:pPr indent="355600"/>
            <a:endParaRPr lang="en-US" dirty="0"/>
          </a:p>
          <a:p>
            <a:pPr indent="355600"/>
            <a:r>
              <a:rPr lang="en-US" dirty="0" err="1"/>
              <a:t>Itgel</a:t>
            </a:r>
            <a:r>
              <a:rPr lang="en-US" dirty="0"/>
              <a:t> was happy for the wheelchair, but he wanted to walk. He wanted to go back to school. He already missed his friends. He prayed in his heart, “God please heal me quickly. I want to start walking on my own. I want to go back to school to see my friends.”</a:t>
            </a:r>
          </a:p>
          <a:p>
            <a:pPr indent="355600"/>
            <a:endParaRPr lang="en-US" dirty="0"/>
          </a:p>
          <a:p>
            <a:pPr indent="355600"/>
            <a:r>
              <a:rPr lang="en-US" dirty="0"/>
              <a:t>He didn’t know when he would be able to go home, but he believed that God would heal him. He decided to keep praying. When he woke up the next day, he immediately prayed, “God please heal me quickly. I want to start walking on my own. I want to go back to school to see my friends.”</a:t>
            </a:r>
          </a:p>
          <a:p>
            <a:pPr indent="355600"/>
            <a:endParaRPr lang="en-US" dirty="0"/>
          </a:p>
          <a:p>
            <a:pPr indent="355600"/>
            <a:r>
              <a:rPr lang="en-US" dirty="0"/>
              <a:t>When the doctor came to help him, he prayed, “God please heal me quickly. I want to start walking on my own. I want to go back to school to see my friends.”</a:t>
            </a:r>
          </a:p>
          <a:p>
            <a:pPr indent="355600"/>
            <a:endParaRPr lang="en-US" dirty="0"/>
          </a:p>
          <a:p>
            <a:pPr indent="355600"/>
            <a:r>
              <a:rPr lang="en-US" dirty="0"/>
              <a:t>When he went to bed at night, he prayed, “God please heal me quickly. I want to start walking on my own. I want to go back to school to see my friends.”</a:t>
            </a:r>
          </a:p>
          <a:p>
            <a:pPr indent="355600"/>
            <a:endParaRPr lang="en-US" dirty="0"/>
          </a:p>
          <a:p>
            <a:pPr indent="355600"/>
            <a:r>
              <a:rPr lang="en-US" dirty="0"/>
              <a:t>For two weeks, </a:t>
            </a:r>
            <a:r>
              <a:rPr lang="en-US" dirty="0" err="1"/>
              <a:t>Itgel</a:t>
            </a:r>
            <a:r>
              <a:rPr lang="en-US" dirty="0"/>
              <a:t> prayed.</a:t>
            </a:r>
          </a:p>
          <a:p>
            <a:pPr indent="355600"/>
            <a:endParaRPr lang="en-US" dirty="0"/>
          </a:p>
          <a:p>
            <a:pPr indent="355600"/>
            <a:r>
              <a:rPr lang="en-US" dirty="0"/>
              <a:t>One day, the doctor said, “Let’s see how you’re doing.”</a:t>
            </a:r>
          </a:p>
          <a:p>
            <a:pPr indent="355600"/>
            <a:endParaRPr lang="en-US" dirty="0"/>
          </a:p>
          <a:p>
            <a:pPr indent="355600"/>
            <a:r>
              <a:rPr lang="en-US" dirty="0"/>
              <a:t>He looked at the boy, gave him a shot, and said, “You’re well! You can go home</a:t>
            </a:r>
            <a:r>
              <a:rPr lang="en-US" dirty="0" smtClean="0"/>
              <a:t>.”</a:t>
            </a:r>
            <a:endParaRPr lang="en-US" dirty="0"/>
          </a:p>
        </p:txBody>
      </p:sp>
    </p:spTree>
    <p:extLst>
      <p:ext uri="{BB962C8B-B14F-4D97-AF65-F5344CB8AC3E}">
        <p14:creationId xmlns:p14="http://schemas.microsoft.com/office/powerpoint/2010/main" val="309544925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 y="285552"/>
            <a:ext cx="11620500" cy="6186309"/>
          </a:xfrm>
          <a:prstGeom prst="rect">
            <a:avLst/>
          </a:prstGeom>
        </p:spPr>
        <p:txBody>
          <a:bodyPr wrap="square">
            <a:spAutoFit/>
          </a:bodyPr>
          <a:lstStyle/>
          <a:p>
            <a:r>
              <a:rPr lang="en-US" dirty="0" err="1"/>
              <a:t>Itgel</a:t>
            </a:r>
            <a:r>
              <a:rPr lang="en-US" dirty="0"/>
              <a:t> was so happy! A big smile filled his face. God had answered his prayers.</a:t>
            </a:r>
          </a:p>
          <a:p>
            <a:endParaRPr lang="en-US" dirty="0"/>
          </a:p>
          <a:p>
            <a:r>
              <a:rPr lang="en-US" dirty="0"/>
              <a:t>When </a:t>
            </a:r>
            <a:r>
              <a:rPr lang="en-US" dirty="0" err="1"/>
              <a:t>Itgel</a:t>
            </a:r>
            <a:r>
              <a:rPr lang="en-US" dirty="0"/>
              <a:t> returned to school, his friends had many questions. They had missed him.</a:t>
            </a:r>
          </a:p>
          <a:p>
            <a:endParaRPr lang="en-US" dirty="0"/>
          </a:p>
          <a:p>
            <a:r>
              <a:rPr lang="en-US" dirty="0"/>
              <a:t>“What happened?” one boy asked.</a:t>
            </a:r>
          </a:p>
          <a:p>
            <a:endParaRPr lang="en-US" dirty="0"/>
          </a:p>
          <a:p>
            <a:r>
              <a:rPr lang="en-US" dirty="0"/>
              <a:t>“I was really sick,” </a:t>
            </a:r>
            <a:r>
              <a:rPr lang="en-US" dirty="0" err="1"/>
              <a:t>Itgel</a:t>
            </a:r>
            <a:r>
              <a:rPr lang="en-US" dirty="0"/>
              <a:t> said.</a:t>
            </a:r>
          </a:p>
          <a:p>
            <a:endParaRPr lang="en-US" dirty="0"/>
          </a:p>
          <a:p>
            <a:r>
              <a:rPr lang="en-US" dirty="0"/>
              <a:t>“How did you get well?” asked another boy.</a:t>
            </a:r>
          </a:p>
          <a:p>
            <a:endParaRPr lang="en-US" dirty="0"/>
          </a:p>
          <a:p>
            <a:r>
              <a:rPr lang="en-US" dirty="0"/>
              <a:t>“God healed me,” </a:t>
            </a:r>
            <a:r>
              <a:rPr lang="en-US" dirty="0" err="1"/>
              <a:t>Itgel</a:t>
            </a:r>
            <a:r>
              <a:rPr lang="en-US" dirty="0"/>
              <a:t> said. “I was really sick, but now I’m well because I prayed.”</a:t>
            </a:r>
          </a:p>
          <a:p>
            <a:endParaRPr lang="en-US" dirty="0"/>
          </a:p>
          <a:p>
            <a:r>
              <a:rPr lang="en-US" dirty="0"/>
              <a:t>Some of </a:t>
            </a:r>
            <a:r>
              <a:rPr lang="en-US" dirty="0" err="1"/>
              <a:t>Itgel’s</a:t>
            </a:r>
            <a:r>
              <a:rPr lang="en-US" dirty="0"/>
              <a:t> friends didn’t come from Christian homes and didn’t believe in God.</a:t>
            </a:r>
          </a:p>
          <a:p>
            <a:endParaRPr lang="en-US" dirty="0"/>
          </a:p>
          <a:p>
            <a:r>
              <a:rPr lang="en-US" dirty="0"/>
              <a:t>“What?” said one boy. “It’s just pure luck that you got well.”</a:t>
            </a:r>
          </a:p>
          <a:p>
            <a:endParaRPr lang="en-US" dirty="0"/>
          </a:p>
          <a:p>
            <a:r>
              <a:rPr lang="en-US" dirty="0"/>
              <a:t>“No way,” said another. “You aren’t telling the truth.”</a:t>
            </a:r>
          </a:p>
          <a:p>
            <a:endParaRPr lang="en-US" dirty="0"/>
          </a:p>
          <a:p>
            <a:r>
              <a:rPr lang="en-US" dirty="0" err="1"/>
              <a:t>Itgel</a:t>
            </a:r>
            <a:r>
              <a:rPr lang="en-US" dirty="0"/>
              <a:t> wasn’t surprised. He wasn’t upset. He knew that his friends didn’t understand because they didn’t know God. But he knew God, and he knew that God had healed him.</a:t>
            </a:r>
          </a:p>
          <a:p>
            <a:endParaRPr lang="en-US" dirty="0"/>
          </a:p>
          <a:p>
            <a:r>
              <a:rPr lang="en-US" dirty="0"/>
              <a:t>“You can say whatever you like, but it’s true,” he said. “God healed me</a:t>
            </a:r>
            <a:r>
              <a:rPr lang="en-US" dirty="0" smtClean="0"/>
              <a:t>.”</a:t>
            </a:r>
            <a:endParaRPr lang="en-US" dirty="0"/>
          </a:p>
        </p:txBody>
      </p:sp>
    </p:spTree>
    <p:extLst>
      <p:ext uri="{BB962C8B-B14F-4D97-AF65-F5344CB8AC3E}">
        <p14:creationId xmlns:p14="http://schemas.microsoft.com/office/powerpoint/2010/main" val="1394766215"/>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2259</TotalTime>
  <Words>10452</Words>
  <Application>Microsoft Office PowerPoint</Application>
  <PresentationFormat>Custom</PresentationFormat>
  <Paragraphs>682</Paragraphs>
  <Slides>58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puppy1964@hotmail.com</cp:lastModifiedBy>
  <cp:revision>201</cp:revision>
  <dcterms:created xsi:type="dcterms:W3CDTF">2020-12-19T10:54:30Z</dcterms:created>
  <dcterms:modified xsi:type="dcterms:W3CDTF">2024-11-16T07:10:55Z</dcterms:modified>
</cp:coreProperties>
</file>